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3"/>
  </p:notesMasterIdLst>
  <p:sldIdLst>
    <p:sldId id="263" r:id="rId5"/>
    <p:sldId id="266" r:id="rId6"/>
    <p:sldId id="262" r:id="rId7"/>
    <p:sldId id="264" r:id="rId8"/>
    <p:sldId id="257" r:id="rId9"/>
    <p:sldId id="259" r:id="rId10"/>
    <p:sldId id="260" r:id="rId11"/>
    <p:sldId id="261"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EB3538-6ACC-71D3-5ADC-5FC51E2CECE3}" name="Yvette Rijnders" initials="YR" userId="S::yr0045747@windesheim.nl::7dc24d3d-2c6a-4f94-9f36-c4f2da74f337" providerId="AD"/>
  <p188:author id="{C882F067-D75E-6355-3233-BD6187D2BA6F}" name="Ilona Stoffers" initials="IS" userId="S::tl0132247@windesheim.nl::06e74307-88d3-43e4-9c87-02f9d85fbe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B5D9B"/>
    <a:srgbClr val="FFBF75"/>
    <a:srgbClr val="E8F0FF"/>
    <a:srgbClr val="B86A56"/>
    <a:srgbClr val="94A65C"/>
    <a:srgbClr val="66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535F24-E165-4935-9CD3-B7DC2DF51176}" v="1" dt="2025-03-25T11:43:04.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zan ter Riele" userId="b3d59583-099a-4e82-b119-f71512a4217c" providerId="ADAL" clId="{BC535F24-E165-4935-9CD3-B7DC2DF51176}"/>
    <pc:docChg chg="custSel modSld">
      <pc:chgData name="Suzan ter Riele" userId="b3d59583-099a-4e82-b119-f71512a4217c" providerId="ADAL" clId="{BC535F24-E165-4935-9CD3-B7DC2DF51176}" dt="2025-03-25T11:42:12.258" v="0" actId="3626"/>
      <pc:docMkLst>
        <pc:docMk/>
      </pc:docMkLst>
      <pc:sldChg chg="modSp mod">
        <pc:chgData name="Suzan ter Riele" userId="b3d59583-099a-4e82-b119-f71512a4217c" providerId="ADAL" clId="{BC535F24-E165-4935-9CD3-B7DC2DF51176}" dt="2025-03-25T11:42:12.258" v="0" actId="3626"/>
        <pc:sldMkLst>
          <pc:docMk/>
          <pc:sldMk cId="1668572378" sldId="266"/>
        </pc:sldMkLst>
        <pc:spChg chg="mod">
          <ac:chgData name="Suzan ter Riele" userId="b3d59583-099a-4e82-b119-f71512a4217c" providerId="ADAL" clId="{BC535F24-E165-4935-9CD3-B7DC2DF51176}" dt="2025-03-25T11:42:12.258" v="0" actId="3626"/>
          <ac:spMkLst>
            <pc:docMk/>
            <pc:sldMk cId="1668572378" sldId="266"/>
            <ac:spMk id="3" creationId="{3C45722E-C8B4-76B4-52B8-AFB929F09A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8E8F87-D54D-4BB9-AB32-6BE865CC5CA2}" type="datetimeFigureOut">
              <a:rPr lang="nl-NL" smtClean="0"/>
              <a:t>25-3-2025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9D209-2FFD-4C12-BC4A-87880FD2325C}" type="slidenum">
              <a:rPr lang="nl-NL" smtClean="0"/>
              <a:t>‹nr.›</a:t>
            </a:fld>
            <a:endParaRPr lang="nl-NL"/>
          </a:p>
        </p:txBody>
      </p:sp>
    </p:spTree>
    <p:extLst>
      <p:ext uri="{BB962C8B-B14F-4D97-AF65-F5344CB8AC3E}">
        <p14:creationId xmlns:p14="http://schemas.microsoft.com/office/powerpoint/2010/main" val="422787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B2CE6-4D5A-AE69-00CC-736BF99757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344D5D3-B462-E5EC-9F1D-D600DBE82A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FCB09A-8E8C-B0E3-CBF6-ECE8ACE14CD7}"/>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9507D96-D1EE-B335-A601-2A11F1C6EE4F}"/>
              </a:ext>
            </a:extLst>
          </p:cNvPr>
          <p:cNvSpPr>
            <a:spLocks noGrp="1"/>
          </p:cNvSpPr>
          <p:nvPr>
            <p:ph type="sldNum" sz="quarter" idx="5"/>
          </p:nvPr>
        </p:nvSpPr>
        <p:spPr/>
        <p:txBody>
          <a:bodyPr/>
          <a:lstStyle/>
          <a:p>
            <a:fld id="{3A39D209-2FFD-4C12-BC4A-87880FD2325C}" type="slidenum">
              <a:rPr lang="nl-NL" smtClean="0"/>
              <a:t>6</a:t>
            </a:fld>
            <a:endParaRPr lang="nl-NL"/>
          </a:p>
        </p:txBody>
      </p:sp>
    </p:spTree>
    <p:extLst>
      <p:ext uri="{BB962C8B-B14F-4D97-AF65-F5344CB8AC3E}">
        <p14:creationId xmlns:p14="http://schemas.microsoft.com/office/powerpoint/2010/main" val="98740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707C7-CDFE-9B4E-2689-970D338B9C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61CFBB-BEF5-FFD7-8650-62345936AB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706A8F-B094-ADB6-6B5E-376070199EC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BFD6C29-6F26-0980-31E8-3E8A01E50029}"/>
              </a:ext>
            </a:extLst>
          </p:cNvPr>
          <p:cNvSpPr>
            <a:spLocks noGrp="1"/>
          </p:cNvSpPr>
          <p:nvPr>
            <p:ph type="sldNum" sz="quarter" idx="5"/>
          </p:nvPr>
        </p:nvSpPr>
        <p:spPr/>
        <p:txBody>
          <a:bodyPr/>
          <a:lstStyle/>
          <a:p>
            <a:fld id="{3A39D209-2FFD-4C12-BC4A-87880FD2325C}" type="slidenum">
              <a:rPr lang="nl-NL" smtClean="0"/>
              <a:t>7</a:t>
            </a:fld>
            <a:endParaRPr lang="nl-NL"/>
          </a:p>
        </p:txBody>
      </p:sp>
    </p:spTree>
    <p:extLst>
      <p:ext uri="{BB962C8B-B14F-4D97-AF65-F5344CB8AC3E}">
        <p14:creationId xmlns:p14="http://schemas.microsoft.com/office/powerpoint/2010/main" val="1154405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3901D-F89D-21BF-7072-D2DAC716FB2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087CD0-E571-5F65-1BB2-71469440A1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8817D28-8521-F9E3-CB32-8E7DFA17CE4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6B69E13-ED22-249C-54DC-4256E3A3AB6D}"/>
              </a:ext>
            </a:extLst>
          </p:cNvPr>
          <p:cNvSpPr>
            <a:spLocks noGrp="1"/>
          </p:cNvSpPr>
          <p:nvPr>
            <p:ph type="sldNum" sz="quarter" idx="5"/>
          </p:nvPr>
        </p:nvSpPr>
        <p:spPr/>
        <p:txBody>
          <a:bodyPr/>
          <a:lstStyle/>
          <a:p>
            <a:fld id="{3A39D209-2FFD-4C12-BC4A-87880FD2325C}" type="slidenum">
              <a:rPr lang="nl-NL" smtClean="0"/>
              <a:t>8</a:t>
            </a:fld>
            <a:endParaRPr lang="nl-NL"/>
          </a:p>
        </p:txBody>
      </p:sp>
    </p:spTree>
    <p:extLst>
      <p:ext uri="{BB962C8B-B14F-4D97-AF65-F5344CB8AC3E}">
        <p14:creationId xmlns:p14="http://schemas.microsoft.com/office/powerpoint/2010/main" val="52118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405377-B494-03E0-E4D6-06640C288A1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67F071-E5EC-1C3A-A531-DAE49FBAB5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D87833C8-78C3-9602-55DB-6769BF23DDDB}"/>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5" name="Tijdelijke aanduiding voor voettekst 4">
            <a:extLst>
              <a:ext uri="{FF2B5EF4-FFF2-40B4-BE49-F238E27FC236}">
                <a16:creationId xmlns:a16="http://schemas.microsoft.com/office/drawing/2014/main" id="{21A2F9A0-F12C-953D-9DBE-349D51190E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BCA329A-D29B-F0CC-59A4-7E8A5D9F99E3}"/>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328796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4412B-6D87-2D79-54C2-FCCB74511AB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09B6180-7314-2309-0997-34DDA729DD0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34767DB-796C-E6D3-AB19-5A8BFD0A9383}"/>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5" name="Tijdelijke aanduiding voor voettekst 4">
            <a:extLst>
              <a:ext uri="{FF2B5EF4-FFF2-40B4-BE49-F238E27FC236}">
                <a16:creationId xmlns:a16="http://schemas.microsoft.com/office/drawing/2014/main" id="{9D6A2CA6-88A8-DDF3-3384-847E93B5E29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546302B-E9E8-D204-7300-08378CEBD836}"/>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1010356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DEEAB-53E6-8494-48B2-94272EC6C6B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147E27C-C00A-B532-D8F4-33585D9C42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9D6332C-311C-DE63-C620-A365BCF42669}"/>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5" name="Tijdelijke aanduiding voor voettekst 4">
            <a:extLst>
              <a:ext uri="{FF2B5EF4-FFF2-40B4-BE49-F238E27FC236}">
                <a16:creationId xmlns:a16="http://schemas.microsoft.com/office/drawing/2014/main" id="{AF5FEA0C-5EB5-164E-AB2D-0F345784618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C218F6A-61DD-3BCB-FD76-16D4EBD5D430}"/>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1587712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99C3D1-73D7-87C7-74BF-AB37B7A6D95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A391507-B695-C086-10A5-87E87A44939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5A70D4A-6A51-D948-A5EB-AFFB005B8DD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452A692-76D3-85E9-580F-618CBEA39170}"/>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6" name="Tijdelijke aanduiding voor voettekst 5">
            <a:extLst>
              <a:ext uri="{FF2B5EF4-FFF2-40B4-BE49-F238E27FC236}">
                <a16:creationId xmlns:a16="http://schemas.microsoft.com/office/drawing/2014/main" id="{E2604E7E-12AF-C544-891F-9A2E371AA9A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6333253-5A35-3017-A5ED-C878FAB6EB44}"/>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696864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B2F315-9D8D-91DE-0E03-19DF9B2C598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1CCDD66-8375-1F25-E97E-B7FC6906A4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48F67A4-C825-C78D-FE62-8700770FB888}"/>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9A81B5A4-8C16-81B9-6F92-8AA16CADAF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49F905D-4179-7792-5D52-2660380308F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5F59BA-BAD9-D4FF-8B7A-193A92104C84}"/>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8" name="Tijdelijke aanduiding voor voettekst 7">
            <a:extLst>
              <a:ext uri="{FF2B5EF4-FFF2-40B4-BE49-F238E27FC236}">
                <a16:creationId xmlns:a16="http://schemas.microsoft.com/office/drawing/2014/main" id="{7331F612-1171-2A7F-540B-5809D206A84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47424FA-35A8-02D5-57E7-52B467E22AEC}"/>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1318029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3527ED-9A9A-4956-6AD8-D36714F755A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5FFD1F9-A993-6AFA-72DB-CAA38FC98726}"/>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4" name="Tijdelijke aanduiding voor voettekst 3">
            <a:extLst>
              <a:ext uri="{FF2B5EF4-FFF2-40B4-BE49-F238E27FC236}">
                <a16:creationId xmlns:a16="http://schemas.microsoft.com/office/drawing/2014/main" id="{84DAAFCF-E5F7-4A6F-6D6F-9D0E3A7DF00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52B3927-6417-9A0C-B150-2D973B5EBD25}"/>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1855811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6BE426C-9426-7C88-1112-3A0AE0068025}"/>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3" name="Tijdelijke aanduiding voor voettekst 2">
            <a:extLst>
              <a:ext uri="{FF2B5EF4-FFF2-40B4-BE49-F238E27FC236}">
                <a16:creationId xmlns:a16="http://schemas.microsoft.com/office/drawing/2014/main" id="{9DAA2383-F44D-1DB5-5BE7-5FE6346394F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80284B-02A1-9241-9DE0-4631E8FD1876}"/>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28439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4867C6-AD7A-93EC-EA94-5429A57B305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57EAAB8-B786-AE91-061E-3161B0CEC1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2DDAB23-7FE5-222A-A164-0CAE2FEFD7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CBD6A24-F5AA-5491-3F21-DAAD001B73E5}"/>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6" name="Tijdelijke aanduiding voor voettekst 5">
            <a:extLst>
              <a:ext uri="{FF2B5EF4-FFF2-40B4-BE49-F238E27FC236}">
                <a16:creationId xmlns:a16="http://schemas.microsoft.com/office/drawing/2014/main" id="{18022334-DFFF-3139-08A8-263FB023745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8694118-2DA2-AABB-AF0F-EE92564896F3}"/>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1181089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5E0583-DC48-4559-D15F-D7C7D818304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3B2F117-3D57-9F81-67B9-99652FE7D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B82EA1A-A0D3-6832-4F01-3473B45575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62D0327-9F36-7785-F636-403B94B55B55}"/>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6" name="Tijdelijke aanduiding voor voettekst 5">
            <a:extLst>
              <a:ext uri="{FF2B5EF4-FFF2-40B4-BE49-F238E27FC236}">
                <a16:creationId xmlns:a16="http://schemas.microsoft.com/office/drawing/2014/main" id="{F0CD9C0A-25BD-D8BD-AD3A-8753FAFEAA4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F08A617-C2C5-3852-CDBA-291D15DEB8FA}"/>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4043148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A34464-4C67-27D8-5666-43014CB06DF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48480EB-7666-BDE8-7B7A-D0679E695F4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AE6E6EC-E36E-3879-EE0E-B315D0224B8C}"/>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5" name="Tijdelijke aanduiding voor voettekst 4">
            <a:extLst>
              <a:ext uri="{FF2B5EF4-FFF2-40B4-BE49-F238E27FC236}">
                <a16:creationId xmlns:a16="http://schemas.microsoft.com/office/drawing/2014/main" id="{CDACB087-2052-0CE5-BD1A-2BA616A16C7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29DAEE5-5061-7E2C-EC6A-A190E71EF344}"/>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3573751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B3CE28E-07AB-3D3C-01EE-19400AF2690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2881BB1-7CAF-2B6C-D9D0-3E638C5DDD4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DFFC697-D1F6-60B3-1B2F-3D59489C10EB}"/>
              </a:ext>
            </a:extLst>
          </p:cNvPr>
          <p:cNvSpPr>
            <a:spLocks noGrp="1"/>
          </p:cNvSpPr>
          <p:nvPr>
            <p:ph type="dt" sz="half" idx="10"/>
          </p:nvPr>
        </p:nvSpPr>
        <p:spPr/>
        <p:txBody>
          <a:bodyPr/>
          <a:lstStyle/>
          <a:p>
            <a:fld id="{D534C6A9-56AB-4134-94AA-FDE1606812BF}" type="datetimeFigureOut">
              <a:rPr lang="nl-NL" smtClean="0"/>
              <a:t>25-3-2025</a:t>
            </a:fld>
            <a:endParaRPr lang="nl-NL"/>
          </a:p>
        </p:txBody>
      </p:sp>
      <p:sp>
        <p:nvSpPr>
          <p:cNvPr id="5" name="Tijdelijke aanduiding voor voettekst 4">
            <a:extLst>
              <a:ext uri="{FF2B5EF4-FFF2-40B4-BE49-F238E27FC236}">
                <a16:creationId xmlns:a16="http://schemas.microsoft.com/office/drawing/2014/main" id="{77D7EA1D-2B0F-C598-C522-85F2D468510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6BFA01C-4732-566C-4758-8CEEC1CAF02D}"/>
              </a:ext>
            </a:extLst>
          </p:cNvPr>
          <p:cNvSpPr>
            <a:spLocks noGrp="1"/>
          </p:cNvSpPr>
          <p:nvPr>
            <p:ph type="sldNum" sz="quarter" idx="12"/>
          </p:nvPr>
        </p:nvSpPr>
        <p:spPr/>
        <p:txBody>
          <a:bodyPr/>
          <a:lstStyle/>
          <a:p>
            <a:fld id="{FFC5B8FC-C95F-43E6-BB66-1EAD9AC8A3AF}" type="slidenum">
              <a:rPr lang="nl-NL" smtClean="0"/>
              <a:t>‹nr.›</a:t>
            </a:fld>
            <a:endParaRPr lang="nl-NL"/>
          </a:p>
        </p:txBody>
      </p:sp>
    </p:spTree>
    <p:extLst>
      <p:ext uri="{BB962C8B-B14F-4D97-AF65-F5344CB8AC3E}">
        <p14:creationId xmlns:p14="http://schemas.microsoft.com/office/powerpoint/2010/main" val="361340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25530DF-3CCF-18C8-AD15-87D35B5351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F26DA64-9073-5DF7-A0C9-0322403273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F3AAFF6-BFF8-DD2C-A91A-86079A8435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34C6A9-56AB-4134-94AA-FDE1606812BF}" type="datetimeFigureOut">
              <a:rPr lang="nl-NL" smtClean="0"/>
              <a:t>25-3-2025</a:t>
            </a:fld>
            <a:endParaRPr lang="nl-NL"/>
          </a:p>
        </p:txBody>
      </p:sp>
      <p:sp>
        <p:nvSpPr>
          <p:cNvPr id="5" name="Tijdelijke aanduiding voor voettekst 4">
            <a:extLst>
              <a:ext uri="{FF2B5EF4-FFF2-40B4-BE49-F238E27FC236}">
                <a16:creationId xmlns:a16="http://schemas.microsoft.com/office/drawing/2014/main" id="{78D95CBA-31DF-D1FD-5886-FED13A5C27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D9658096-3A2E-B3F4-563D-8FFCDC032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C5B8FC-C95F-43E6-BB66-1EAD9AC8A3AF}" type="slidenum">
              <a:rPr lang="nl-NL" smtClean="0"/>
              <a:t>‹nr.›</a:t>
            </a:fld>
            <a:endParaRPr lang="nl-NL"/>
          </a:p>
        </p:txBody>
      </p:sp>
    </p:spTree>
    <p:extLst>
      <p:ext uri="{BB962C8B-B14F-4D97-AF65-F5344CB8AC3E}">
        <p14:creationId xmlns:p14="http://schemas.microsoft.com/office/powerpoint/2010/main" val="1384767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iveadminwindesheim.sharepoint.com/sites/Paboteam/Gedeelde%20%20documenten/Samen%20opleiden/Praktijkbegeleiders/Winnie%20-%20werkvormen.doc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media.windesheim.nl/Mediasite/Play/5919bb2a5d3f4f37a11f2ef49c5c2a7b1d"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66A8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el 5">
            <a:extLst>
              <a:ext uri="{FF2B5EF4-FFF2-40B4-BE49-F238E27FC236}">
                <a16:creationId xmlns:a16="http://schemas.microsoft.com/office/drawing/2014/main" id="{8C9BD8AF-3815-D523-061A-25FF3BF247A8}"/>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Verschil Verbindt	</a:t>
            </a:r>
          </a:p>
        </p:txBody>
      </p:sp>
      <p:pic>
        <p:nvPicPr>
          <p:cNvPr id="8" name="image2.jpg" descr="Afbeelding met tekst, Lettertype, logo, Graphics&#10;&#10;Automatisch gegenereerde beschrijving">
            <a:extLst>
              <a:ext uri="{FF2B5EF4-FFF2-40B4-BE49-F238E27FC236}">
                <a16:creationId xmlns:a16="http://schemas.microsoft.com/office/drawing/2014/main" id="{3F1219FF-74B1-30AF-6228-13A43A7F3830}"/>
              </a:ext>
            </a:extLst>
          </p:cNvPr>
          <p:cNvPicPr>
            <a:picLocks noGrp="1"/>
          </p:cNvPicPr>
          <p:nvPr>
            <p:ph idx="1"/>
          </p:nvPr>
        </p:nvPicPr>
        <p:blipFill>
          <a:blip r:embed="rId2"/>
          <a:stretch>
            <a:fillRect/>
          </a:stretch>
        </p:blipFill>
        <p:spPr>
          <a:xfrm>
            <a:off x="4038600" y="1630256"/>
            <a:ext cx="7188199" cy="3594099"/>
          </a:xfrm>
          <a:prstGeom prst="rect">
            <a:avLst/>
          </a:prstGeom>
        </p:spPr>
      </p:pic>
    </p:spTree>
    <p:extLst>
      <p:ext uri="{BB962C8B-B14F-4D97-AF65-F5344CB8AC3E}">
        <p14:creationId xmlns:p14="http://schemas.microsoft.com/office/powerpoint/2010/main" val="9113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4" name="Rectangle 2053">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418A074-ACF1-DDF5-8886-C3147CC0D337}"/>
              </a:ext>
            </a:extLst>
          </p:cNvPr>
          <p:cNvSpPr>
            <a:spLocks noGrp="1"/>
          </p:cNvSpPr>
          <p:nvPr>
            <p:ph type="title"/>
          </p:nvPr>
        </p:nvSpPr>
        <p:spPr>
          <a:xfrm>
            <a:off x="411480" y="991443"/>
            <a:ext cx="4443154" cy="558197"/>
          </a:xfrm>
        </p:spPr>
        <p:txBody>
          <a:bodyPr anchor="b">
            <a:normAutofit fontScale="9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3600" b="0" i="0" u="none" strike="noStrike" cap="none" normalizeH="0" baseline="0">
                <a:ln>
                  <a:noFill/>
                </a:ln>
                <a:solidFill>
                  <a:srgbClr val="42B0AB"/>
                </a:solidFill>
                <a:effectLst/>
                <a:latin typeface="Calibri" panose="020F0502020204030204" pitchFamily="34" charset="0"/>
                <a:ea typeface="Calibri" panose="020F0502020204030204" pitchFamily="34" charset="0"/>
                <a:cs typeface="Times New Roman" panose="02020603050405020304" pitchFamily="18" charset="0"/>
              </a:rPr>
              <a:t>Winnie</a:t>
            </a:r>
            <a:endParaRPr kumimoji="0" lang="nl-NL" altLang="nl-NL" sz="1600" b="0" i="0" u="none" strike="noStrike" cap="none" normalizeH="0" baseline="0">
              <a:ln>
                <a:noFill/>
              </a:ln>
              <a:solidFill>
                <a:schemeClr val="tx1"/>
              </a:solidFill>
              <a:effectLst/>
            </a:endParaRPr>
          </a:p>
        </p:txBody>
      </p:sp>
      <p:sp>
        <p:nvSpPr>
          <p:cNvPr id="2056" name="Rectangle 2055">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58" name="Rectangle 2057">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ijdelijke aanduiding voor inhoud 2">
            <a:extLst>
              <a:ext uri="{FF2B5EF4-FFF2-40B4-BE49-F238E27FC236}">
                <a16:creationId xmlns:a16="http://schemas.microsoft.com/office/drawing/2014/main" id="{3C45722E-C8B4-76B4-52B8-AFB929F09AFB}"/>
              </a:ext>
            </a:extLst>
          </p:cNvPr>
          <p:cNvSpPr>
            <a:spLocks noGrp="1"/>
          </p:cNvSpPr>
          <p:nvPr>
            <p:ph idx="1"/>
          </p:nvPr>
        </p:nvSpPr>
        <p:spPr>
          <a:xfrm>
            <a:off x="411480" y="2303829"/>
            <a:ext cx="4443154" cy="4229408"/>
          </a:xfrm>
        </p:spPr>
        <p:txBody>
          <a:bodyPr>
            <a:normAutofit/>
          </a:bodyPr>
          <a:lstStyle/>
          <a:p>
            <a:pPr marL="0" marR="0" lvl="0" indent="0" defTabSz="914400" rtl="0" eaLnBrk="0" fontAlgn="base" latinLnBrk="0" hangingPunct="0">
              <a:spcBef>
                <a:spcPct val="0"/>
              </a:spcBef>
              <a:spcAft>
                <a:spcPts val="600"/>
              </a:spcAft>
              <a:buClrTx/>
              <a:buSzTx/>
              <a:buFontTx/>
              <a:buNone/>
              <a:tabLst/>
            </a:pP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B</a:t>
            </a:r>
            <a:r>
              <a:rPr kumimoji="0" lang="nl-NL" altLang="nl-NL" sz="1000" b="0" i="0" u="none" strike="noStrike" cap="none" normalizeH="0" baseline="0" dirty="0" bmk="">
                <a:ln>
                  <a:noFill/>
                </a:ln>
                <a:effectLst/>
                <a:latin typeface="Verdana" panose="020B0604030504040204" pitchFamily="34" charset="0"/>
                <a:ea typeface="Verdana" panose="020B0604030504040204" pitchFamily="34" charset="0"/>
                <a:cs typeface="Verdana" panose="020B0604030504040204" pitchFamily="34" charset="0"/>
              </a:rPr>
              <a:t>innen het partnerschap Verschil Verbindt vinden wij het van belang om een onderzoekende, reflectieve houding te stimuleren en dialoog en ontmoeting te faciliteren. </a:t>
            </a: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Wij geloven erin dat dit bijdraagt aan de ontwikkeling van een goede leraar die altijd en overal leert. </a:t>
            </a:r>
            <a:endParaRPr kumimoji="0" lang="nl-NL" altLang="nl-NL" sz="1000" b="0" i="0" u="none" strike="noStrike" cap="none" normalizeH="0" baseline="0" dirty="0">
              <a:ln>
                <a:noFill/>
              </a:ln>
              <a:effectLst/>
              <a:latin typeface="Verdana" panose="020B0604030504040204" pitchFamily="34" charset="0"/>
              <a:ea typeface="Verdana" panose="020B0604030504040204" pitchFamily="34" charset="0"/>
            </a:endParaRPr>
          </a:p>
          <a:p>
            <a:pPr marL="0" marR="0" lvl="0" indent="0" defTabSz="914400" rtl="0" eaLnBrk="0" fontAlgn="base" latinLnBrk="0" hangingPunct="0">
              <a:spcBef>
                <a:spcPct val="0"/>
              </a:spcBef>
              <a:spcAft>
                <a:spcPts val="600"/>
              </a:spcAft>
              <a:buClrTx/>
              <a:buSzTx/>
              <a:buFontTx/>
              <a:buNone/>
              <a:tabLst/>
            </a:pP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De bekwaamheidseisen staan hierbij als inhoud centraal, omdat wij het van belang vinden dat een leraar die door ons is opgeleid pedagogisch, vakdidactisch en vakinhoudelijk bekwaam is. </a:t>
            </a:r>
            <a:endParaRPr kumimoji="0" lang="nl-NL" altLang="nl-NL" sz="1000" b="0" i="0" u="none" strike="noStrike" cap="none" normalizeH="0" baseline="0" dirty="0">
              <a:ln>
                <a:noFill/>
              </a:ln>
              <a:effectLst/>
              <a:latin typeface="Verdana" panose="020B0604030504040204" pitchFamily="34" charset="0"/>
              <a:ea typeface="Verdana" panose="020B0604030504040204" pitchFamily="34" charset="0"/>
            </a:endParaRPr>
          </a:p>
          <a:p>
            <a:pPr marL="0" marR="0" lvl="0" indent="0" defTabSz="914400" rtl="0" eaLnBrk="0" fontAlgn="base" latinLnBrk="0" hangingPunct="0">
              <a:spcBef>
                <a:spcPct val="0"/>
              </a:spcBef>
              <a:spcAft>
                <a:spcPts val="600"/>
              </a:spcAft>
              <a:buClrTx/>
              <a:buSzTx/>
              <a:buFontTx/>
              <a:buNone/>
              <a:tabLst/>
            </a:pP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Verdana" panose="020B0604030504040204" pitchFamily="34" charset="0"/>
              </a:rPr>
              <a:t>Om actief toe te werken naar de goede leraar, zoals wij het hebben beschreven in ons beroepsbeeld, is Winnie ontworpen. </a:t>
            </a: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Times New Roman" panose="02020603050405020304" pitchFamily="18" charset="0"/>
              </a:rPr>
              <a:t>Winnie helpt studenten tijdens het opleidingstraject gesprekken te voeren over de leraar die hij wil zijn en hoe zijn ontwikkeling zich verhoudt tot het beroepsbeeld. De student vult zijn eigen Winnie met kenmerken, vaardigheden en kwaliteiten waarover hij al beschikt en die hij wil ontwikkelen, zowel in vakkennis als in pedagogische, didactische en </a:t>
            </a:r>
            <a:r>
              <a:rPr kumimoji="0" lang="nl-NL" altLang="nl-NL" sz="1000" b="0" i="0" u="none" strike="noStrike" cap="none" normalizeH="0" baseline="0" dirty="0" err="1">
                <a:ln>
                  <a:noFill/>
                </a:ln>
                <a:effectLst/>
                <a:latin typeface="Verdana" panose="020B0604030504040204" pitchFamily="34" charset="0"/>
                <a:ea typeface="Verdana" panose="020B0604030504040204" pitchFamily="34" charset="0"/>
                <a:cs typeface="Times New Roman" panose="02020603050405020304" pitchFamily="18" charset="0"/>
              </a:rPr>
              <a:t>onderzoeksvaardigheden</a:t>
            </a: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Times New Roman" panose="02020603050405020304" pitchFamily="18" charset="0"/>
              </a:rPr>
              <a:t>. Ook opleiders en begeleiders gaan met behulp van Winnie met elkaar in gesprek over wat je in huis hebt en nodig hebt om studenten goed te begeleiden. Zo ondersteunt Winnie in het partnerschap de ontwikkeling van de professionele identiteit in relatie tot het beroepsbeeld.</a:t>
            </a:r>
            <a:endParaRPr kumimoji="0" lang="nl-NL" altLang="nl-NL" sz="1000" b="0" i="0" u="none" strike="noStrike" cap="none" normalizeH="0" baseline="0" dirty="0">
              <a:ln>
                <a:noFill/>
              </a:ln>
              <a:effectLst/>
              <a:latin typeface="Verdana" panose="020B0604030504040204" pitchFamily="34" charset="0"/>
              <a:ea typeface="Verdana" panose="020B0604030504040204" pitchFamily="34" charset="0"/>
            </a:endParaRPr>
          </a:p>
          <a:p>
            <a:pPr marL="0" marR="0" lvl="0" indent="0" defTabSz="914400" rtl="0" eaLnBrk="0" fontAlgn="base" latinLnBrk="0" hangingPunct="0">
              <a:spcBef>
                <a:spcPct val="0"/>
              </a:spcBef>
              <a:spcAft>
                <a:spcPts val="600"/>
              </a:spcAft>
              <a:buClrTx/>
              <a:buSzTx/>
              <a:buFontTx/>
              <a:buNone/>
              <a:tabLst/>
            </a:pP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Times New Roman" panose="02020603050405020304" pitchFamily="18" charset="0"/>
              </a:rPr>
              <a:t>Er zijn oneindig veel werkvormen te bedenken. Om je een idee te geven van de wijze waarop je Winnie kunt inzetten, is dit </a:t>
            </a: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Times New Roman" panose="02020603050405020304" pitchFamily="18" charset="0"/>
                <a:hlinkClick r:id="rId2"/>
              </a:rPr>
              <a:t>document </a:t>
            </a:r>
            <a:r>
              <a:rPr kumimoji="0" lang="nl-NL" altLang="nl-NL" sz="1000" b="0" i="0" u="none" strike="noStrike" cap="none" normalizeH="0" baseline="0" dirty="0">
                <a:ln>
                  <a:noFill/>
                </a:ln>
                <a:effectLst/>
                <a:latin typeface="Verdana" panose="020B0604030504040204" pitchFamily="34" charset="0"/>
                <a:ea typeface="Verdana" panose="020B0604030504040204" pitchFamily="34" charset="0"/>
                <a:cs typeface="Times New Roman" panose="02020603050405020304" pitchFamily="18" charset="0"/>
              </a:rPr>
              <a:t>ontworpen. We hopen dat je met veel plezier met Winnie aan de slag kunt!</a:t>
            </a:r>
            <a:endParaRPr lang="nl-NL" sz="1000" dirty="0">
              <a:latin typeface="Verdana" panose="020B0604030504040204" pitchFamily="34" charset="0"/>
              <a:ea typeface="Verdana" panose="020B0604030504040204" pitchFamily="34" charset="0"/>
            </a:endParaRPr>
          </a:p>
        </p:txBody>
      </p:sp>
      <p:pic>
        <p:nvPicPr>
          <p:cNvPr id="2049" name="Afbeelding 1" descr="Afbeelding met tekst, clipart, tekenfilm, illustratie&#10;&#10;Automatisch gegenereerde beschrijving">
            <a:extLst>
              <a:ext uri="{FF2B5EF4-FFF2-40B4-BE49-F238E27FC236}">
                <a16:creationId xmlns:a16="http://schemas.microsoft.com/office/drawing/2014/main" id="{16518F48-4272-E936-5830-D80275FC51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37149" y="625683"/>
            <a:ext cx="5737758" cy="55512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6FCA1CA8-DFE1-E4A0-C531-0D97256230EF}"/>
              </a:ext>
            </a:extLst>
          </p:cNvPr>
          <p:cNvSpPr>
            <a:spLocks noChangeArrowheads="1"/>
          </p:cNvSpPr>
          <p:nvPr/>
        </p:nvSpPr>
        <p:spPr bwMode="auto">
          <a:xfrm>
            <a:off x="200967" y="104502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Rectangle 3">
            <a:extLst>
              <a:ext uri="{FF2B5EF4-FFF2-40B4-BE49-F238E27FC236}">
                <a16:creationId xmlns:a16="http://schemas.microsoft.com/office/drawing/2014/main" id="{69A7CEE4-7AD3-FC2C-605C-C43E6DE66A4D}"/>
              </a:ext>
            </a:extLst>
          </p:cNvPr>
          <p:cNvSpPr>
            <a:spLocks noChangeArrowheads="1"/>
          </p:cNvSpPr>
          <p:nvPr/>
        </p:nvSpPr>
        <p:spPr bwMode="auto">
          <a:xfrm>
            <a:off x="200967" y="1179062"/>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nl-NL" altLang="nl-NL" sz="900" b="0" i="0" u="none" strike="noStrike" cap="none" normalizeH="0" baseline="0">
                <a:ln>
                  <a:noFill/>
                </a:ln>
                <a:solidFill>
                  <a:schemeClr val="tx1"/>
                </a:solidFill>
                <a:effectLst/>
                <a:latin typeface="Verdana" panose="020B0604030504040204" pitchFamily="34" charset="0"/>
                <a:ea typeface="Calibri" panose="020F0502020204030204" pitchFamily="34" charset="0"/>
                <a:cs typeface="Times New Roman" panose="02020603050405020304" pitchFamily="18" charset="0"/>
              </a:rPr>
            </a:br>
            <a:br>
              <a:rPr kumimoji="0" lang="nl-NL" altLang="nl-NL" sz="900" b="0" i="0" u="none" strike="noStrike" cap="none" normalizeH="0" baseline="0">
                <a:ln>
                  <a:noFill/>
                </a:ln>
                <a:solidFill>
                  <a:schemeClr val="tx1"/>
                </a:solidFill>
                <a:effectLst/>
                <a:latin typeface="Verdana" panose="020B0604030504040204" pitchFamily="34" charset="0"/>
                <a:ea typeface="Calibri" panose="020F0502020204030204" pitchFamily="34" charset="0"/>
                <a:cs typeface="Times New Roman" panose="02020603050405020304" pitchFamily="18" charset="0"/>
              </a:rPr>
            </a:br>
            <a:endParaRPr kumimoji="0" lang="nl-NL" altLang="nl-NL"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6857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5AA378-BBC7-E142-8A30-CDAE1A41B8FA}"/>
              </a:ext>
            </a:extLst>
          </p:cNvPr>
          <p:cNvSpPr>
            <a:spLocks noGrp="1"/>
          </p:cNvSpPr>
          <p:nvPr>
            <p:ph type="ctrTitle"/>
          </p:nvPr>
        </p:nvSpPr>
        <p:spPr>
          <a:xfrm>
            <a:off x="1524000" y="1122363"/>
            <a:ext cx="9144000" cy="477837"/>
          </a:xfrm>
        </p:spPr>
        <p:txBody>
          <a:bodyPr>
            <a:normAutofit fontScale="90000"/>
          </a:bodyPr>
          <a:lstStyle/>
          <a:p>
            <a:r>
              <a:rPr lang="nl-NL"/>
              <a:t>Winnie in de praktijk</a:t>
            </a:r>
          </a:p>
        </p:txBody>
      </p:sp>
      <p:sp>
        <p:nvSpPr>
          <p:cNvPr id="4" name="Rectangle 2">
            <a:extLst>
              <a:ext uri="{FF2B5EF4-FFF2-40B4-BE49-F238E27FC236}">
                <a16:creationId xmlns:a16="http://schemas.microsoft.com/office/drawing/2014/main" id="{75F2E69D-470A-C024-FA59-49F0B4C314AA}"/>
              </a:ext>
            </a:extLst>
          </p:cNvPr>
          <p:cNvSpPr>
            <a:spLocks noChangeArrowheads="1"/>
          </p:cNvSpPr>
          <p:nvPr/>
        </p:nvSpPr>
        <p:spPr bwMode="auto">
          <a:xfrm>
            <a:off x="1187116" y="1600200"/>
            <a:ext cx="9458743"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3200" b="0" i="0" u="none" strike="noStrike" cap="none" normalizeH="0" baseline="0">
                <a:ln>
                  <a:noFill/>
                </a:ln>
                <a:solidFill>
                  <a:srgbClr val="1155CC"/>
                </a:solidFill>
                <a:effectLst/>
                <a:latin typeface="Aptos" panose="020B0004020202020204" pitchFamily="34" charset="0"/>
                <a:ea typeface="Arial" panose="020B0604020202020204" pitchFamily="34" charset="0"/>
                <a:cs typeface="Times New Roman" panose="02020603050405020304" pitchFamily="18" charset="0"/>
                <a:hlinkClick r:id="rId2"/>
              </a:rPr>
              <a:t>Uitleg beroepsbeeld lerarenopleidingen Windesheim</a:t>
            </a:r>
            <a:endParaRPr kumimoji="0" lang="nl-NL" altLang="nl-NL" sz="3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100" b="0" i="0" u="none" strike="noStrike" cap="none" normalizeH="0" baseline="0">
                <a:ln>
                  <a:noFill/>
                </a:ln>
                <a:solidFill>
                  <a:srgbClr val="000000"/>
                </a:solidFill>
                <a:effectLst/>
                <a:latin typeface="Aptos" panose="020B0004020202020204" pitchFamily="34" charset="0"/>
                <a:ea typeface="Arial" panose="020B0604020202020204" pitchFamily="34" charset="0"/>
                <a:cs typeface="Times New Roman" panose="02020603050405020304" pitchFamily="18" charset="0"/>
              </a:rPr>
              <a:t> </a:t>
            </a:r>
            <a:endParaRPr kumimoji="0" lang="nl-NL" altLang="nl-NL"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200" b="0" i="0" u="none" strike="noStrike" cap="none" normalizeH="0" baseline="0">
                <a:ln>
                  <a:noFill/>
                </a:ln>
                <a:solidFill>
                  <a:srgbClr val="222222"/>
                </a:solidFill>
                <a:effectLst/>
                <a:latin typeface="Aptos" panose="020B0004020202020204" pitchFamily="34" charset="0"/>
                <a:ea typeface="Verdana" panose="020B0604030504040204" pitchFamily="34" charset="0"/>
                <a:cs typeface="Verdana" panose="020B0604030504040204" pitchFamily="34" charset="0"/>
              </a:rPr>
              <a:t> </a:t>
            </a:r>
            <a:endParaRPr kumimoji="0" lang="nl-NL" altLang="nl-NL"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Arial" panose="020B0604020202020204" pitchFamily="34" charset="0"/>
            </a:endParaRPr>
          </a:p>
        </p:txBody>
      </p:sp>
      <p:pic>
        <p:nvPicPr>
          <p:cNvPr id="1025" name="Afbeelding 1019084768">
            <a:extLst>
              <a:ext uri="{FF2B5EF4-FFF2-40B4-BE49-F238E27FC236}">
                <a16:creationId xmlns:a16="http://schemas.microsoft.com/office/drawing/2014/main" id="{E3D4C928-9E23-E609-B2DA-8333FE8A3C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7954" y="2574080"/>
            <a:ext cx="3257065" cy="3257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el 3">
            <a:extLst>
              <a:ext uri="{FF2B5EF4-FFF2-40B4-BE49-F238E27FC236}">
                <a16:creationId xmlns:a16="http://schemas.microsoft.com/office/drawing/2014/main" id="{0761AE17-3BA3-D0A9-0395-CC377C66D11F}"/>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2600">
                <a:effectLst/>
              </a:rPr>
              <a:t>Winnie</a:t>
            </a:r>
            <a:br>
              <a:rPr lang="en-US" sz="2600">
                <a:effectLst/>
              </a:rPr>
            </a:br>
            <a:r>
              <a:rPr lang="en-US" sz="1800">
                <a:effectLst/>
              </a:rPr>
              <a:t>V</a:t>
            </a:r>
            <a:r>
              <a:rPr lang="nl-NL" sz="1800" err="1">
                <a:effectLst/>
              </a:rPr>
              <a:t>anuit</a:t>
            </a:r>
            <a:r>
              <a:rPr lang="nl-NL" sz="1800">
                <a:effectLst/>
              </a:rPr>
              <a:t> het beroepsbeeld is Winnie ontwikkeld, een tool die uitnodigt tot dialoog en reflectie. Winnie representeert de leraar die zich altijd aan het ontwikkelen is</a:t>
            </a:r>
            <a:r>
              <a:rPr lang="nl-NL" sz="2600">
                <a:effectLst/>
              </a:rPr>
              <a:t>. </a:t>
            </a:r>
            <a:endParaRPr lang="nl-NL" sz="2600"/>
          </a:p>
        </p:txBody>
      </p:sp>
      <p:sp>
        <p:nvSpPr>
          <p:cNvPr id="23"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tekst, clipart, tekenfilm, illustratie&#10;&#10;Automatisch gegenereerde beschrijving">
            <a:extLst>
              <a:ext uri="{FF2B5EF4-FFF2-40B4-BE49-F238E27FC236}">
                <a16:creationId xmlns:a16="http://schemas.microsoft.com/office/drawing/2014/main" id="{44225339-1C98-2338-896D-5D514B77D51E}"/>
              </a:ext>
            </a:extLst>
          </p:cNvPr>
          <p:cNvPicPr>
            <a:picLocks noChangeAspect="1"/>
          </p:cNvPicPr>
          <p:nvPr/>
        </p:nvPicPr>
        <p:blipFill>
          <a:blip r:embed="rId2"/>
          <a:srcRect l="1109" r="2552" b="1"/>
          <a:stretch/>
        </p:blipFill>
        <p:spPr>
          <a:xfrm>
            <a:off x="1331996" y="2642616"/>
            <a:ext cx="3590503" cy="3605784"/>
          </a:xfrm>
          <a:prstGeom prst="rect">
            <a:avLst/>
          </a:prstGeom>
        </p:spPr>
      </p:pic>
      <p:pic>
        <p:nvPicPr>
          <p:cNvPr id="6" name="Afbeelding 5" descr="Afbeelding met tekst, schermopname, Lettertype, document&#10;&#10;Automatisch gegenereerde beschrijving">
            <a:extLst>
              <a:ext uri="{FF2B5EF4-FFF2-40B4-BE49-F238E27FC236}">
                <a16:creationId xmlns:a16="http://schemas.microsoft.com/office/drawing/2014/main" id="{8DD2BCB9-04EA-E883-596B-0C3F5C50CAEF}"/>
              </a:ext>
            </a:extLst>
          </p:cNvPr>
          <p:cNvPicPr>
            <a:picLocks noChangeAspect="1"/>
          </p:cNvPicPr>
          <p:nvPr/>
        </p:nvPicPr>
        <p:blipFill>
          <a:blip r:embed="rId3"/>
          <a:stretch>
            <a:fillRect/>
          </a:stretch>
        </p:blipFill>
        <p:spPr>
          <a:xfrm>
            <a:off x="6254496" y="2957688"/>
            <a:ext cx="5614416" cy="2975640"/>
          </a:xfrm>
          <a:prstGeom prst="rect">
            <a:avLst/>
          </a:prstGeom>
        </p:spPr>
      </p:pic>
    </p:spTree>
    <p:extLst>
      <p:ext uri="{BB962C8B-B14F-4D97-AF65-F5344CB8AC3E}">
        <p14:creationId xmlns:p14="http://schemas.microsoft.com/office/powerpoint/2010/main" val="1573444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F0FF"/>
        </a:solidFill>
        <a:effectLst/>
      </p:bgPr>
    </p:bg>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4F1DDC8-7502-78FB-AD22-AC2DD189EB57}"/>
              </a:ext>
            </a:extLst>
          </p:cNvPr>
          <p:cNvSpPr>
            <a:spLocks noGrp="1"/>
          </p:cNvSpPr>
          <p:nvPr>
            <p:ph type="title"/>
          </p:nvPr>
        </p:nvSpPr>
        <p:spPr>
          <a:xfrm>
            <a:off x="672947" y="199872"/>
            <a:ext cx="10515600" cy="1325563"/>
          </a:xfrm>
        </p:spPr>
        <p:txBody>
          <a:bodyPr/>
          <a:lstStyle/>
          <a:p>
            <a:r>
              <a:rPr lang="nl-NL" dirty="0"/>
              <a:t>Instructie</a:t>
            </a:r>
          </a:p>
        </p:txBody>
      </p:sp>
      <p:sp>
        <p:nvSpPr>
          <p:cNvPr id="7" name="Tijdelijke aanduiding voor inhoud 6">
            <a:extLst>
              <a:ext uri="{FF2B5EF4-FFF2-40B4-BE49-F238E27FC236}">
                <a16:creationId xmlns:a16="http://schemas.microsoft.com/office/drawing/2014/main" id="{E6F4D65B-78C1-3ED6-F181-EA3136C8E0E7}"/>
              </a:ext>
            </a:extLst>
          </p:cNvPr>
          <p:cNvSpPr>
            <a:spLocks noGrp="1"/>
          </p:cNvSpPr>
          <p:nvPr>
            <p:ph idx="1"/>
          </p:nvPr>
        </p:nvSpPr>
        <p:spPr>
          <a:xfrm>
            <a:off x="672947" y="1349476"/>
            <a:ext cx="4483608" cy="4351338"/>
          </a:xfrm>
        </p:spPr>
        <p:txBody>
          <a:bodyPr/>
          <a:lstStyle/>
          <a:p>
            <a:pPr marL="0" indent="0">
              <a:buNone/>
            </a:pPr>
            <a:r>
              <a:rPr lang="nl-NL" dirty="0"/>
              <a:t>Sleep* de kenmerken die bij jou passen naar Winnie.</a:t>
            </a:r>
          </a:p>
          <a:p>
            <a:pPr marL="0" indent="0">
              <a:buNone/>
            </a:pPr>
            <a:endParaRPr lang="nl-NL" dirty="0"/>
          </a:p>
          <a:p>
            <a:pPr marL="0" indent="0">
              <a:buNone/>
            </a:pPr>
            <a:r>
              <a:rPr lang="nl-NL" dirty="0"/>
              <a:t>Voorbeeld:</a:t>
            </a:r>
          </a:p>
        </p:txBody>
      </p:sp>
      <p:sp>
        <p:nvSpPr>
          <p:cNvPr id="8" name="Tijdelijke aanduiding voor inhoud 6">
            <a:extLst>
              <a:ext uri="{FF2B5EF4-FFF2-40B4-BE49-F238E27FC236}">
                <a16:creationId xmlns:a16="http://schemas.microsoft.com/office/drawing/2014/main" id="{FCA9721D-EA0C-5DAF-FF8C-C99AD7F66906}"/>
              </a:ext>
            </a:extLst>
          </p:cNvPr>
          <p:cNvSpPr txBox="1">
            <a:spLocks/>
          </p:cNvSpPr>
          <p:nvPr/>
        </p:nvSpPr>
        <p:spPr>
          <a:xfrm>
            <a:off x="7637627" y="270166"/>
            <a:ext cx="3435757" cy="3286850"/>
          </a:xfrm>
          <a:prstGeom prst="rect">
            <a:avLst/>
          </a:prstGeom>
          <a:solidFill>
            <a:srgbClr val="5B5D9B"/>
          </a:solidFill>
          <a:ln>
            <a:noFill/>
          </a:ln>
        </p:spPr>
        <p:style>
          <a:lnRef idx="1">
            <a:schemeClr val="accent5"/>
          </a:lnRef>
          <a:fillRef idx="3">
            <a:schemeClr val="accent5"/>
          </a:fillRef>
          <a:effectRef idx="2">
            <a:schemeClr val="accent5"/>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800" b="1" i="1" dirty="0">
                <a:solidFill>
                  <a:schemeClr val="bg1"/>
                </a:solidFill>
              </a:rPr>
              <a:t>Dia opslaan als afbeelding:</a:t>
            </a:r>
          </a:p>
          <a:p>
            <a:pPr marL="514350" indent="-514350">
              <a:buFont typeface="Arial" panose="020B0604020202020204" pitchFamily="34" charset="0"/>
              <a:buAutoNum type="arabicPeriod"/>
            </a:pPr>
            <a:r>
              <a:rPr lang="nl-NL" sz="1800" dirty="0">
                <a:solidFill>
                  <a:schemeClr val="bg1"/>
                </a:solidFill>
              </a:rPr>
              <a:t>Klik op de slide met Winnie die je wil opslaan</a:t>
            </a:r>
          </a:p>
          <a:p>
            <a:pPr marL="514350" indent="-514350">
              <a:buFont typeface="Arial" panose="020B0604020202020204" pitchFamily="34" charset="0"/>
              <a:buAutoNum type="arabicPeriod"/>
            </a:pPr>
            <a:r>
              <a:rPr lang="nl-NL" sz="1800" dirty="0">
                <a:solidFill>
                  <a:schemeClr val="bg1"/>
                </a:solidFill>
              </a:rPr>
              <a:t>Klik op </a:t>
            </a:r>
            <a:r>
              <a:rPr lang="nl-NL" sz="1800" b="1" dirty="0">
                <a:solidFill>
                  <a:schemeClr val="bg1"/>
                </a:solidFill>
              </a:rPr>
              <a:t>Bestand</a:t>
            </a:r>
            <a:r>
              <a:rPr lang="nl-NL" sz="1800" dirty="0">
                <a:solidFill>
                  <a:schemeClr val="bg1"/>
                </a:solidFill>
              </a:rPr>
              <a:t> &gt; </a:t>
            </a:r>
            <a:r>
              <a:rPr lang="nl-NL" sz="1800" b="1" dirty="0">
                <a:solidFill>
                  <a:schemeClr val="bg1"/>
                </a:solidFill>
              </a:rPr>
              <a:t>Opslaan als </a:t>
            </a:r>
            <a:r>
              <a:rPr lang="nl-NL" sz="1800" dirty="0">
                <a:solidFill>
                  <a:schemeClr val="bg1"/>
                </a:solidFill>
              </a:rPr>
              <a:t>(of </a:t>
            </a:r>
            <a:r>
              <a:rPr lang="nl-NL" sz="1800" b="1" dirty="0">
                <a:solidFill>
                  <a:schemeClr val="bg1"/>
                </a:solidFill>
              </a:rPr>
              <a:t>Een kopie opslaan</a:t>
            </a:r>
            <a:r>
              <a:rPr lang="nl-NL" sz="1800" dirty="0">
                <a:solidFill>
                  <a:schemeClr val="bg1"/>
                </a:solidFill>
              </a:rPr>
              <a:t>) </a:t>
            </a:r>
          </a:p>
          <a:p>
            <a:pPr marL="514350" indent="-514350">
              <a:buFont typeface="Arial" panose="020B0604020202020204" pitchFamily="34" charset="0"/>
              <a:buAutoNum type="arabicPeriod"/>
            </a:pPr>
            <a:r>
              <a:rPr lang="nl-NL" sz="1800" dirty="0">
                <a:solidFill>
                  <a:schemeClr val="bg1"/>
                </a:solidFill>
              </a:rPr>
              <a:t>Geef het bestand een naam</a:t>
            </a:r>
          </a:p>
          <a:p>
            <a:pPr marL="514350" indent="-514350">
              <a:buFont typeface="Arial" panose="020B0604020202020204" pitchFamily="34" charset="0"/>
              <a:buAutoNum type="arabicPeriod"/>
            </a:pPr>
            <a:r>
              <a:rPr lang="nl-NL" sz="1800" dirty="0">
                <a:solidFill>
                  <a:schemeClr val="bg1"/>
                </a:solidFill>
              </a:rPr>
              <a:t>Sla het bestand niet op als PowerPoint maar als </a:t>
            </a:r>
            <a:r>
              <a:rPr lang="nl-NL" sz="1800" b="1" dirty="0">
                <a:solidFill>
                  <a:schemeClr val="bg1"/>
                </a:solidFill>
              </a:rPr>
              <a:t>.</a:t>
            </a:r>
            <a:r>
              <a:rPr lang="nl-NL" sz="1800" b="1" dirty="0" err="1">
                <a:solidFill>
                  <a:schemeClr val="bg1"/>
                </a:solidFill>
              </a:rPr>
              <a:t>png</a:t>
            </a:r>
            <a:endParaRPr lang="nl-NL" sz="1800" b="1" dirty="0">
              <a:solidFill>
                <a:schemeClr val="bg1"/>
              </a:solidFill>
            </a:endParaRPr>
          </a:p>
          <a:p>
            <a:pPr marL="514350" indent="-514350">
              <a:buFont typeface="Arial" panose="020B0604020202020204" pitchFamily="34" charset="0"/>
              <a:buAutoNum type="arabicPeriod"/>
            </a:pPr>
            <a:r>
              <a:rPr lang="nl-NL" sz="1800" dirty="0">
                <a:solidFill>
                  <a:schemeClr val="bg1"/>
                </a:solidFill>
              </a:rPr>
              <a:t>Klik op </a:t>
            </a:r>
            <a:r>
              <a:rPr lang="nl-NL" sz="1800" b="1" dirty="0">
                <a:solidFill>
                  <a:schemeClr val="bg1"/>
                </a:solidFill>
              </a:rPr>
              <a:t>Opslaan </a:t>
            </a:r>
            <a:r>
              <a:rPr lang="nl-NL" sz="1800" dirty="0">
                <a:solidFill>
                  <a:schemeClr val="bg1"/>
                </a:solidFill>
              </a:rPr>
              <a:t>en selecteer </a:t>
            </a:r>
            <a:r>
              <a:rPr lang="nl-NL" sz="1800" b="1" dirty="0">
                <a:solidFill>
                  <a:schemeClr val="bg1"/>
                </a:solidFill>
              </a:rPr>
              <a:t>Alleen dit item</a:t>
            </a:r>
            <a:r>
              <a:rPr lang="nl-NL" sz="1800" dirty="0">
                <a:solidFill>
                  <a:schemeClr val="bg1"/>
                </a:solidFill>
              </a:rPr>
              <a:t>. </a:t>
            </a:r>
          </a:p>
        </p:txBody>
      </p:sp>
      <p:pic>
        <p:nvPicPr>
          <p:cNvPr id="3" name="Afbeelding 2">
            <a:extLst>
              <a:ext uri="{FF2B5EF4-FFF2-40B4-BE49-F238E27FC236}">
                <a16:creationId xmlns:a16="http://schemas.microsoft.com/office/drawing/2014/main" id="{73945934-74BB-14A0-B645-3553866B1444}"/>
              </a:ext>
            </a:extLst>
          </p:cNvPr>
          <p:cNvPicPr>
            <a:picLocks noChangeAspect="1"/>
          </p:cNvPicPr>
          <p:nvPr/>
        </p:nvPicPr>
        <p:blipFill>
          <a:blip r:embed="rId2"/>
          <a:stretch>
            <a:fillRect/>
          </a:stretch>
        </p:blipFill>
        <p:spPr>
          <a:xfrm>
            <a:off x="725334" y="3395989"/>
            <a:ext cx="5210203" cy="2931633"/>
          </a:xfrm>
          <a:prstGeom prst="rect">
            <a:avLst/>
          </a:prstGeom>
        </p:spPr>
      </p:pic>
      <p:sp>
        <p:nvSpPr>
          <p:cNvPr id="2" name="Tijdelijke aanduiding voor inhoud 6">
            <a:extLst>
              <a:ext uri="{FF2B5EF4-FFF2-40B4-BE49-F238E27FC236}">
                <a16:creationId xmlns:a16="http://schemas.microsoft.com/office/drawing/2014/main" id="{E084B843-4821-C915-BC83-59FAE79AA653}"/>
              </a:ext>
            </a:extLst>
          </p:cNvPr>
          <p:cNvSpPr txBox="1">
            <a:spLocks/>
          </p:cNvSpPr>
          <p:nvPr/>
        </p:nvSpPr>
        <p:spPr>
          <a:xfrm>
            <a:off x="7637627" y="3761612"/>
            <a:ext cx="343575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600" dirty="0">
                <a:solidFill>
                  <a:schemeClr val="bg1">
                    <a:lumMod val="50000"/>
                  </a:schemeClr>
                </a:solidFill>
              </a:rPr>
              <a:t>*</a:t>
            </a:r>
            <a:r>
              <a:rPr lang="nl-NL" sz="1600" b="1" dirty="0">
                <a:solidFill>
                  <a:schemeClr val="bg1">
                    <a:lumMod val="50000"/>
                  </a:schemeClr>
                </a:solidFill>
              </a:rPr>
              <a:t>Werkt het slepen niet zo goed?</a:t>
            </a:r>
          </a:p>
          <a:p>
            <a:pPr marL="0" indent="0">
              <a:buFont typeface="Arial" panose="020B0604020202020204" pitchFamily="34" charset="0"/>
              <a:buNone/>
            </a:pPr>
            <a:r>
              <a:rPr lang="nl-NL" sz="1600" dirty="0">
                <a:solidFill>
                  <a:schemeClr val="bg1">
                    <a:lumMod val="50000"/>
                  </a:schemeClr>
                </a:solidFill>
              </a:rPr>
              <a:t>Open Winnie dan in de desktopversie van PowerPoint:</a:t>
            </a:r>
          </a:p>
          <a:p>
            <a:pPr marL="0" indent="0">
              <a:buFont typeface="Arial" panose="020B0604020202020204" pitchFamily="34" charset="0"/>
              <a:buNone/>
            </a:pPr>
            <a:endParaRPr lang="nl-NL" sz="1600" dirty="0"/>
          </a:p>
          <a:p>
            <a:pPr marL="0" indent="0">
              <a:buFont typeface="Arial" panose="020B0604020202020204" pitchFamily="34" charset="0"/>
              <a:buNone/>
            </a:pPr>
            <a:endParaRPr lang="nl-NL" sz="1600" dirty="0"/>
          </a:p>
          <a:p>
            <a:pPr marL="0" indent="0">
              <a:buFont typeface="Arial" panose="020B0604020202020204" pitchFamily="34" charset="0"/>
              <a:buNone/>
            </a:pPr>
            <a:endParaRPr lang="nl-NL" sz="1600" dirty="0"/>
          </a:p>
          <a:p>
            <a:pPr marL="0" indent="0">
              <a:buFont typeface="Arial" panose="020B0604020202020204" pitchFamily="34" charset="0"/>
              <a:buNone/>
            </a:pPr>
            <a:endParaRPr lang="nl-NL" sz="1600" dirty="0"/>
          </a:p>
          <a:p>
            <a:pPr marL="0" indent="0">
              <a:buFont typeface="Arial" panose="020B0604020202020204" pitchFamily="34" charset="0"/>
              <a:buNone/>
            </a:pPr>
            <a:r>
              <a:rPr lang="nl-NL" sz="1600" dirty="0">
                <a:solidFill>
                  <a:schemeClr val="bg1">
                    <a:lumMod val="50000"/>
                  </a:schemeClr>
                </a:solidFill>
              </a:rPr>
              <a:t>En probeer eerst te klikken en daarna te slepen.</a:t>
            </a:r>
          </a:p>
        </p:txBody>
      </p:sp>
      <p:pic>
        <p:nvPicPr>
          <p:cNvPr id="5" name="Afbeelding 4">
            <a:extLst>
              <a:ext uri="{FF2B5EF4-FFF2-40B4-BE49-F238E27FC236}">
                <a16:creationId xmlns:a16="http://schemas.microsoft.com/office/drawing/2014/main" id="{24E348BC-27B4-465A-CB01-B92FB4BFFEBB}"/>
              </a:ext>
            </a:extLst>
          </p:cNvPr>
          <p:cNvPicPr>
            <a:picLocks noChangeAspect="1"/>
          </p:cNvPicPr>
          <p:nvPr/>
        </p:nvPicPr>
        <p:blipFill>
          <a:blip r:embed="rId3"/>
          <a:stretch>
            <a:fillRect/>
          </a:stretch>
        </p:blipFill>
        <p:spPr>
          <a:xfrm>
            <a:off x="7637627" y="4754621"/>
            <a:ext cx="3325605" cy="1115828"/>
          </a:xfrm>
          <a:prstGeom prst="rect">
            <a:avLst/>
          </a:prstGeom>
        </p:spPr>
      </p:pic>
    </p:spTree>
    <p:extLst>
      <p:ext uri="{BB962C8B-B14F-4D97-AF65-F5344CB8AC3E}">
        <p14:creationId xmlns:p14="http://schemas.microsoft.com/office/powerpoint/2010/main" val="234802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2B38F-16F3-1F84-2A9A-E41D202B31B8}"/>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84DD2C39-19C3-9965-BD44-2F23F8B0FC74}"/>
              </a:ext>
            </a:extLst>
          </p:cNvPr>
          <p:cNvSpPr>
            <a:spLocks noGrp="1" noRot="1" noMove="1" noResize="1" noEditPoints="1" noAdjustHandles="1" noChangeArrowheads="1" noChangeShapeType="1"/>
          </p:cNvSpPr>
          <p:nvPr/>
        </p:nvSpPr>
        <p:spPr>
          <a:xfrm>
            <a:off x="7696261" y="0"/>
            <a:ext cx="449573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136C2C12-A574-D724-3307-CF5AA2D16E9C}"/>
              </a:ext>
            </a:extLst>
          </p:cNvPr>
          <p:cNvSpPr txBox="1">
            <a:spLocks noGrp="1" noRot="1" noMove="1" noResize="1" noEditPoints="1" noAdjustHandles="1" noChangeArrowheads="1" noChangeShapeType="1"/>
          </p:cNvSpPr>
          <p:nvPr/>
        </p:nvSpPr>
        <p:spPr>
          <a:xfrm>
            <a:off x="95749" y="109382"/>
            <a:ext cx="1384550" cy="276999"/>
          </a:xfrm>
          <a:prstGeom prst="rect">
            <a:avLst/>
          </a:prstGeom>
          <a:ln w="38100">
            <a:solidFill>
              <a:srgbClr val="66BFBF"/>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Vakinhoudelijk</a:t>
            </a:r>
          </a:p>
        </p:txBody>
      </p:sp>
      <p:sp>
        <p:nvSpPr>
          <p:cNvPr id="8" name="Tekstvak 7">
            <a:extLst>
              <a:ext uri="{FF2B5EF4-FFF2-40B4-BE49-F238E27FC236}">
                <a16:creationId xmlns:a16="http://schemas.microsoft.com/office/drawing/2014/main" id="{158A5AE1-9058-8DA0-C4AF-4B706850165C}"/>
              </a:ext>
            </a:extLst>
          </p:cNvPr>
          <p:cNvSpPr txBox="1"/>
          <p:nvPr/>
        </p:nvSpPr>
        <p:spPr>
          <a:xfrm>
            <a:off x="89362" y="1274196"/>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Vakkennis</a:t>
            </a:r>
          </a:p>
        </p:txBody>
      </p:sp>
      <p:sp>
        <p:nvSpPr>
          <p:cNvPr id="9" name="Tekstvak 8">
            <a:extLst>
              <a:ext uri="{FF2B5EF4-FFF2-40B4-BE49-F238E27FC236}">
                <a16:creationId xmlns:a16="http://schemas.microsoft.com/office/drawing/2014/main" id="{B90B143B-4FAB-5D3D-431B-61D0EFC3E91B}"/>
              </a:ext>
            </a:extLst>
          </p:cNvPr>
          <p:cNvSpPr txBox="1"/>
          <p:nvPr/>
        </p:nvSpPr>
        <p:spPr>
          <a:xfrm>
            <a:off x="95749" y="454995"/>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Doorlopende leerlijnen</a:t>
            </a:r>
          </a:p>
        </p:txBody>
      </p:sp>
      <p:sp>
        <p:nvSpPr>
          <p:cNvPr id="10" name="Tekstvak 9">
            <a:extLst>
              <a:ext uri="{FF2B5EF4-FFF2-40B4-BE49-F238E27FC236}">
                <a16:creationId xmlns:a16="http://schemas.microsoft.com/office/drawing/2014/main" id="{E1E4D18D-3132-F90E-4249-94FBCBB00A1E}"/>
              </a:ext>
            </a:extLst>
          </p:cNvPr>
          <p:cNvSpPr txBox="1"/>
          <p:nvPr/>
        </p:nvSpPr>
        <p:spPr>
          <a:xfrm>
            <a:off x="89362" y="94923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Talent ontwikkelen</a:t>
            </a:r>
          </a:p>
        </p:txBody>
      </p:sp>
      <p:sp>
        <p:nvSpPr>
          <p:cNvPr id="11" name="Tekstvak 10">
            <a:extLst>
              <a:ext uri="{FF2B5EF4-FFF2-40B4-BE49-F238E27FC236}">
                <a16:creationId xmlns:a16="http://schemas.microsoft.com/office/drawing/2014/main" id="{C0082E6F-0245-115D-9BD2-030277E4465C}"/>
              </a:ext>
            </a:extLst>
          </p:cNvPr>
          <p:cNvSpPr txBox="1"/>
          <p:nvPr/>
        </p:nvSpPr>
        <p:spPr>
          <a:xfrm>
            <a:off x="95751" y="257404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Methodieken</a:t>
            </a:r>
          </a:p>
        </p:txBody>
      </p:sp>
      <p:sp>
        <p:nvSpPr>
          <p:cNvPr id="12" name="Tekstvak 11">
            <a:extLst>
              <a:ext uri="{FF2B5EF4-FFF2-40B4-BE49-F238E27FC236}">
                <a16:creationId xmlns:a16="http://schemas.microsoft.com/office/drawing/2014/main" id="{7359A2E4-8464-37C8-02ED-6E08679310CE}"/>
              </a:ext>
            </a:extLst>
          </p:cNvPr>
          <p:cNvSpPr txBox="1"/>
          <p:nvPr/>
        </p:nvSpPr>
        <p:spPr>
          <a:xfrm>
            <a:off x="95753" y="1599158"/>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Visie op onderwijs</a:t>
            </a:r>
          </a:p>
        </p:txBody>
      </p:sp>
      <p:sp>
        <p:nvSpPr>
          <p:cNvPr id="13" name="Tekstvak 12">
            <a:extLst>
              <a:ext uri="{FF2B5EF4-FFF2-40B4-BE49-F238E27FC236}">
                <a16:creationId xmlns:a16="http://schemas.microsoft.com/office/drawing/2014/main" id="{A9C1B912-8386-1FAC-CE33-E1706E28C6C5}"/>
              </a:ext>
            </a:extLst>
          </p:cNvPr>
          <p:cNvSpPr txBox="1"/>
          <p:nvPr/>
        </p:nvSpPr>
        <p:spPr>
          <a:xfrm>
            <a:off x="95752" y="1924120"/>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Digitaal vaardig</a:t>
            </a:r>
          </a:p>
        </p:txBody>
      </p:sp>
      <p:sp>
        <p:nvSpPr>
          <p:cNvPr id="14" name="Tekstvak 13">
            <a:extLst>
              <a:ext uri="{FF2B5EF4-FFF2-40B4-BE49-F238E27FC236}">
                <a16:creationId xmlns:a16="http://schemas.microsoft.com/office/drawing/2014/main" id="{C9190BDA-86C7-D3B7-CBEC-1E294085BA70}"/>
              </a:ext>
            </a:extLst>
          </p:cNvPr>
          <p:cNvSpPr txBox="1"/>
          <p:nvPr/>
        </p:nvSpPr>
        <p:spPr>
          <a:xfrm>
            <a:off x="95751" y="2249082"/>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Leren doe je overal</a:t>
            </a:r>
          </a:p>
        </p:txBody>
      </p:sp>
      <p:sp>
        <p:nvSpPr>
          <p:cNvPr id="18" name="Tekstvak 17">
            <a:extLst>
              <a:ext uri="{FF2B5EF4-FFF2-40B4-BE49-F238E27FC236}">
                <a16:creationId xmlns:a16="http://schemas.microsoft.com/office/drawing/2014/main" id="{9F2D47C5-6FC1-702D-30AF-12D7153957EA}"/>
              </a:ext>
            </a:extLst>
          </p:cNvPr>
          <p:cNvSpPr txBox="1"/>
          <p:nvPr/>
        </p:nvSpPr>
        <p:spPr>
          <a:xfrm>
            <a:off x="95751" y="2899006"/>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Inclusief werken en denken</a:t>
            </a:r>
          </a:p>
        </p:txBody>
      </p:sp>
      <p:sp>
        <p:nvSpPr>
          <p:cNvPr id="20" name="Tekstvak 19">
            <a:extLst>
              <a:ext uri="{FF2B5EF4-FFF2-40B4-BE49-F238E27FC236}">
                <a16:creationId xmlns:a16="http://schemas.microsoft.com/office/drawing/2014/main" id="{6CB79C22-5E8D-DBCC-FBEC-AC30F65322DE}"/>
              </a:ext>
            </a:extLst>
          </p:cNvPr>
          <p:cNvSpPr txBox="1"/>
          <p:nvPr/>
        </p:nvSpPr>
        <p:spPr>
          <a:xfrm>
            <a:off x="95753" y="3718207"/>
            <a:ext cx="1384550" cy="769441"/>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Overzicht houden op de ontwikkelingen van de groep</a:t>
            </a:r>
          </a:p>
        </p:txBody>
      </p:sp>
      <p:sp>
        <p:nvSpPr>
          <p:cNvPr id="21" name="Tekstvak 20">
            <a:extLst>
              <a:ext uri="{FF2B5EF4-FFF2-40B4-BE49-F238E27FC236}">
                <a16:creationId xmlns:a16="http://schemas.microsoft.com/office/drawing/2014/main" id="{0ADB0DCA-678D-45C8-83C7-21BE6760E1F7}"/>
              </a:ext>
            </a:extLst>
          </p:cNvPr>
          <p:cNvSpPr txBox="1"/>
          <p:nvPr/>
        </p:nvSpPr>
        <p:spPr>
          <a:xfrm>
            <a:off x="95750" y="3393245"/>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Onderzoeken</a:t>
            </a:r>
          </a:p>
        </p:txBody>
      </p:sp>
      <p:sp>
        <p:nvSpPr>
          <p:cNvPr id="23" name="Tekstvak 22">
            <a:extLst>
              <a:ext uri="{FF2B5EF4-FFF2-40B4-BE49-F238E27FC236}">
                <a16:creationId xmlns:a16="http://schemas.microsoft.com/office/drawing/2014/main" id="{8DDE8358-E456-7B52-B140-A4B80EB7DD4D}"/>
              </a:ext>
            </a:extLst>
          </p:cNvPr>
          <p:cNvSpPr txBox="1"/>
          <p:nvPr/>
        </p:nvSpPr>
        <p:spPr>
          <a:xfrm>
            <a:off x="95749" y="4551000"/>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Aansluiten op de actualiteit</a:t>
            </a:r>
          </a:p>
        </p:txBody>
      </p:sp>
      <p:sp>
        <p:nvSpPr>
          <p:cNvPr id="24" name="Tekstvak 23">
            <a:extLst>
              <a:ext uri="{FF2B5EF4-FFF2-40B4-BE49-F238E27FC236}">
                <a16:creationId xmlns:a16="http://schemas.microsoft.com/office/drawing/2014/main" id="{7854373B-B299-8C5A-F179-FD0C4A00E46A}"/>
              </a:ext>
            </a:extLst>
          </p:cNvPr>
          <p:cNvSpPr txBox="1"/>
          <p:nvPr/>
        </p:nvSpPr>
        <p:spPr>
          <a:xfrm>
            <a:off x="95753" y="5539478"/>
            <a:ext cx="1384550" cy="769441"/>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Handelen vanuit theorie en praktijk (</a:t>
            </a:r>
            <a:r>
              <a:rPr lang="nl-NL" sz="1100" err="1">
                <a:solidFill>
                  <a:schemeClr val="tx1"/>
                </a:solidFill>
              </a:rPr>
              <a:t>evidence-informed</a:t>
            </a:r>
            <a:r>
              <a:rPr lang="nl-NL" sz="1100">
                <a:solidFill>
                  <a:schemeClr val="tx1"/>
                </a:solidFill>
              </a:rPr>
              <a:t>)</a:t>
            </a:r>
          </a:p>
        </p:txBody>
      </p:sp>
      <p:sp>
        <p:nvSpPr>
          <p:cNvPr id="25" name="Tekstvak 24">
            <a:extLst>
              <a:ext uri="{FF2B5EF4-FFF2-40B4-BE49-F238E27FC236}">
                <a16:creationId xmlns:a16="http://schemas.microsoft.com/office/drawing/2014/main" id="{F886F56E-C22E-B050-5066-06E62984EA26}"/>
              </a:ext>
            </a:extLst>
          </p:cNvPr>
          <p:cNvSpPr txBox="1"/>
          <p:nvPr/>
        </p:nvSpPr>
        <p:spPr>
          <a:xfrm>
            <a:off x="95753" y="637227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Cyclisch werken</a:t>
            </a:r>
          </a:p>
        </p:txBody>
      </p:sp>
      <p:sp>
        <p:nvSpPr>
          <p:cNvPr id="26" name="Tekstvak 25">
            <a:extLst>
              <a:ext uri="{FF2B5EF4-FFF2-40B4-BE49-F238E27FC236}">
                <a16:creationId xmlns:a16="http://schemas.microsoft.com/office/drawing/2014/main" id="{8AF4D2DB-677C-31BB-F6F4-93A22F0C73DC}"/>
              </a:ext>
            </a:extLst>
          </p:cNvPr>
          <p:cNvSpPr txBox="1"/>
          <p:nvPr/>
        </p:nvSpPr>
        <p:spPr>
          <a:xfrm>
            <a:off x="95753" y="5045239"/>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Betekenisvol onderwijs</a:t>
            </a:r>
          </a:p>
        </p:txBody>
      </p:sp>
      <p:sp>
        <p:nvSpPr>
          <p:cNvPr id="27" name="Tekstvak 26">
            <a:extLst>
              <a:ext uri="{FF2B5EF4-FFF2-40B4-BE49-F238E27FC236}">
                <a16:creationId xmlns:a16="http://schemas.microsoft.com/office/drawing/2014/main" id="{749546B3-7975-F7DB-BE49-294B08AE8BBC}"/>
              </a:ext>
            </a:extLst>
          </p:cNvPr>
          <p:cNvSpPr txBox="1">
            <a:spLocks noGrp="1" noRot="1" noMove="1" noResize="1" noEditPoints="1" noAdjustHandles="1" noChangeArrowheads="1" noChangeShapeType="1"/>
          </p:cNvSpPr>
          <p:nvPr/>
        </p:nvSpPr>
        <p:spPr>
          <a:xfrm>
            <a:off x="1607008" y="109382"/>
            <a:ext cx="1384550" cy="276999"/>
          </a:xfrm>
          <a:prstGeom prst="rect">
            <a:avLst/>
          </a:prstGeom>
          <a:ln w="38100">
            <a:solidFill>
              <a:srgbClr val="5B5D9B"/>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Vakdidactisch</a:t>
            </a:r>
          </a:p>
        </p:txBody>
      </p:sp>
      <p:sp>
        <p:nvSpPr>
          <p:cNvPr id="28" name="Tekstvak 27">
            <a:extLst>
              <a:ext uri="{FF2B5EF4-FFF2-40B4-BE49-F238E27FC236}">
                <a16:creationId xmlns:a16="http://schemas.microsoft.com/office/drawing/2014/main" id="{A3242C9F-40A1-2A19-5683-2CAF8A4D435B}"/>
              </a:ext>
            </a:extLst>
          </p:cNvPr>
          <p:cNvSpPr txBox="1"/>
          <p:nvPr/>
        </p:nvSpPr>
        <p:spPr>
          <a:xfrm>
            <a:off x="1595598" y="467930"/>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Differentiëren</a:t>
            </a:r>
          </a:p>
        </p:txBody>
      </p:sp>
      <p:sp>
        <p:nvSpPr>
          <p:cNvPr id="29" name="Tekstvak 28">
            <a:extLst>
              <a:ext uri="{FF2B5EF4-FFF2-40B4-BE49-F238E27FC236}">
                <a16:creationId xmlns:a16="http://schemas.microsoft.com/office/drawing/2014/main" id="{490A4E22-D09E-B022-CC27-A54F9820E6AA}"/>
              </a:ext>
            </a:extLst>
          </p:cNvPr>
          <p:cNvSpPr txBox="1"/>
          <p:nvPr/>
        </p:nvSpPr>
        <p:spPr>
          <a:xfrm>
            <a:off x="1595598" y="789632"/>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Diversiteit</a:t>
            </a:r>
          </a:p>
        </p:txBody>
      </p:sp>
      <p:sp>
        <p:nvSpPr>
          <p:cNvPr id="30" name="Tekstvak 29">
            <a:extLst>
              <a:ext uri="{FF2B5EF4-FFF2-40B4-BE49-F238E27FC236}">
                <a16:creationId xmlns:a16="http://schemas.microsoft.com/office/drawing/2014/main" id="{12B0B53C-C542-7A08-83E9-3CE366E7F491}"/>
              </a:ext>
            </a:extLst>
          </p:cNvPr>
          <p:cNvSpPr txBox="1"/>
          <p:nvPr/>
        </p:nvSpPr>
        <p:spPr>
          <a:xfrm>
            <a:off x="1601558" y="1111334"/>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Inclusief handelen</a:t>
            </a:r>
          </a:p>
        </p:txBody>
      </p:sp>
      <p:sp>
        <p:nvSpPr>
          <p:cNvPr id="31" name="Tekstvak 30">
            <a:extLst>
              <a:ext uri="{FF2B5EF4-FFF2-40B4-BE49-F238E27FC236}">
                <a16:creationId xmlns:a16="http://schemas.microsoft.com/office/drawing/2014/main" id="{E9C6554E-EC37-67A4-9282-A125E319DE1A}"/>
              </a:ext>
            </a:extLst>
          </p:cNvPr>
          <p:cNvSpPr txBox="1"/>
          <p:nvPr/>
        </p:nvSpPr>
        <p:spPr>
          <a:xfrm>
            <a:off x="1601557" y="1433036"/>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Ontdekkend leren</a:t>
            </a:r>
          </a:p>
        </p:txBody>
      </p:sp>
      <p:sp>
        <p:nvSpPr>
          <p:cNvPr id="32" name="Tekstvak 31">
            <a:extLst>
              <a:ext uri="{FF2B5EF4-FFF2-40B4-BE49-F238E27FC236}">
                <a16:creationId xmlns:a16="http://schemas.microsoft.com/office/drawing/2014/main" id="{6E23BAC5-2E59-76E9-2A08-B135EC24BAD3}"/>
              </a:ext>
            </a:extLst>
          </p:cNvPr>
          <p:cNvSpPr txBox="1"/>
          <p:nvPr/>
        </p:nvSpPr>
        <p:spPr>
          <a:xfrm>
            <a:off x="1601556" y="1754738"/>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Ontwerpend leren</a:t>
            </a:r>
          </a:p>
        </p:txBody>
      </p:sp>
      <p:sp>
        <p:nvSpPr>
          <p:cNvPr id="33" name="Tekstvak 32">
            <a:extLst>
              <a:ext uri="{FF2B5EF4-FFF2-40B4-BE49-F238E27FC236}">
                <a16:creationId xmlns:a16="http://schemas.microsoft.com/office/drawing/2014/main" id="{973C50E1-B685-FB6D-0D80-6A038601682D}"/>
              </a:ext>
            </a:extLst>
          </p:cNvPr>
          <p:cNvSpPr txBox="1"/>
          <p:nvPr/>
        </p:nvSpPr>
        <p:spPr>
          <a:xfrm>
            <a:off x="1601556" y="2076440"/>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(Coöperatieve) werkvormen</a:t>
            </a:r>
          </a:p>
        </p:txBody>
      </p:sp>
      <p:sp>
        <p:nvSpPr>
          <p:cNvPr id="34" name="Tekstvak 33">
            <a:extLst>
              <a:ext uri="{FF2B5EF4-FFF2-40B4-BE49-F238E27FC236}">
                <a16:creationId xmlns:a16="http://schemas.microsoft.com/office/drawing/2014/main" id="{4F02EB39-E681-16F5-3217-8E8CF4A2DEF6}"/>
              </a:ext>
            </a:extLst>
          </p:cNvPr>
          <p:cNvSpPr txBox="1"/>
          <p:nvPr/>
        </p:nvSpPr>
        <p:spPr>
          <a:xfrm>
            <a:off x="1601556" y="2567419"/>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Bewegend leren</a:t>
            </a:r>
          </a:p>
        </p:txBody>
      </p:sp>
      <p:sp>
        <p:nvSpPr>
          <p:cNvPr id="35" name="Tekstvak 34">
            <a:extLst>
              <a:ext uri="{FF2B5EF4-FFF2-40B4-BE49-F238E27FC236}">
                <a16:creationId xmlns:a16="http://schemas.microsoft.com/office/drawing/2014/main" id="{3879257F-8686-52CE-B608-B189488A8F9D}"/>
              </a:ext>
            </a:extLst>
          </p:cNvPr>
          <p:cNvSpPr txBox="1"/>
          <p:nvPr/>
        </p:nvSpPr>
        <p:spPr>
          <a:xfrm>
            <a:off x="1595601" y="2889121"/>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Verrijken / </a:t>
            </a:r>
            <a:r>
              <a:rPr lang="nl-NL" sz="1100" err="1"/>
              <a:t>compacten</a:t>
            </a:r>
            <a:endParaRPr lang="nl-NL" sz="1100"/>
          </a:p>
        </p:txBody>
      </p:sp>
      <p:sp>
        <p:nvSpPr>
          <p:cNvPr id="36" name="Tekstvak 35">
            <a:extLst>
              <a:ext uri="{FF2B5EF4-FFF2-40B4-BE49-F238E27FC236}">
                <a16:creationId xmlns:a16="http://schemas.microsoft.com/office/drawing/2014/main" id="{69B73796-CBC7-2056-DC1D-352BF82F3675}"/>
              </a:ext>
            </a:extLst>
          </p:cNvPr>
          <p:cNvSpPr txBox="1"/>
          <p:nvPr/>
        </p:nvSpPr>
        <p:spPr>
          <a:xfrm>
            <a:off x="1595600" y="3380100"/>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Klassen-management</a:t>
            </a:r>
          </a:p>
        </p:txBody>
      </p:sp>
      <p:sp>
        <p:nvSpPr>
          <p:cNvPr id="37" name="Tekstvak 36">
            <a:extLst>
              <a:ext uri="{FF2B5EF4-FFF2-40B4-BE49-F238E27FC236}">
                <a16:creationId xmlns:a16="http://schemas.microsoft.com/office/drawing/2014/main" id="{47E91B70-2BB0-852E-4F45-1F52CF0D9A92}"/>
              </a:ext>
            </a:extLst>
          </p:cNvPr>
          <p:cNvSpPr txBox="1"/>
          <p:nvPr/>
        </p:nvSpPr>
        <p:spPr>
          <a:xfrm>
            <a:off x="1595600" y="3871079"/>
            <a:ext cx="1384550" cy="600164"/>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Gebruik van instrumenten/tools vanuit didactiek</a:t>
            </a:r>
          </a:p>
        </p:txBody>
      </p:sp>
      <p:sp>
        <p:nvSpPr>
          <p:cNvPr id="38" name="Tekstvak 37">
            <a:extLst>
              <a:ext uri="{FF2B5EF4-FFF2-40B4-BE49-F238E27FC236}">
                <a16:creationId xmlns:a16="http://schemas.microsoft.com/office/drawing/2014/main" id="{750E6833-4C87-214B-4469-D3CAD43DB077}"/>
              </a:ext>
            </a:extLst>
          </p:cNvPr>
          <p:cNvSpPr txBox="1"/>
          <p:nvPr/>
        </p:nvSpPr>
        <p:spPr>
          <a:xfrm>
            <a:off x="1595600" y="4531335"/>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Sturen of begeleiden</a:t>
            </a:r>
          </a:p>
        </p:txBody>
      </p:sp>
      <p:sp>
        <p:nvSpPr>
          <p:cNvPr id="39" name="Tekstvak 38">
            <a:extLst>
              <a:ext uri="{FF2B5EF4-FFF2-40B4-BE49-F238E27FC236}">
                <a16:creationId xmlns:a16="http://schemas.microsoft.com/office/drawing/2014/main" id="{ED37FC4C-DC2C-0C80-48BF-0756094B0181}"/>
              </a:ext>
            </a:extLst>
          </p:cNvPr>
          <p:cNvSpPr txBox="1"/>
          <p:nvPr/>
        </p:nvSpPr>
        <p:spPr>
          <a:xfrm>
            <a:off x="1595600" y="5022314"/>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Rijke onderwijscontext</a:t>
            </a:r>
          </a:p>
        </p:txBody>
      </p:sp>
      <p:sp>
        <p:nvSpPr>
          <p:cNvPr id="40" name="Tekstvak 39">
            <a:extLst>
              <a:ext uri="{FF2B5EF4-FFF2-40B4-BE49-F238E27FC236}">
                <a16:creationId xmlns:a16="http://schemas.microsoft.com/office/drawing/2014/main" id="{9267D408-8E8F-6ED9-EC1D-D73FCDAE9D53}"/>
              </a:ext>
            </a:extLst>
          </p:cNvPr>
          <p:cNvSpPr txBox="1"/>
          <p:nvPr/>
        </p:nvSpPr>
        <p:spPr>
          <a:xfrm>
            <a:off x="1595599" y="5513293"/>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Activerende didactiek</a:t>
            </a:r>
          </a:p>
        </p:txBody>
      </p:sp>
      <p:sp>
        <p:nvSpPr>
          <p:cNvPr id="41" name="Tekstvak 40">
            <a:extLst>
              <a:ext uri="{FF2B5EF4-FFF2-40B4-BE49-F238E27FC236}">
                <a16:creationId xmlns:a16="http://schemas.microsoft.com/office/drawing/2014/main" id="{71632326-9934-239A-41C4-563EC4009B31}"/>
              </a:ext>
            </a:extLst>
          </p:cNvPr>
          <p:cNvSpPr txBox="1"/>
          <p:nvPr/>
        </p:nvSpPr>
        <p:spPr>
          <a:xfrm>
            <a:off x="1607008" y="6004272"/>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Formatief evalueren</a:t>
            </a:r>
          </a:p>
        </p:txBody>
      </p:sp>
      <p:sp>
        <p:nvSpPr>
          <p:cNvPr id="42" name="Tekstvak 41">
            <a:extLst>
              <a:ext uri="{FF2B5EF4-FFF2-40B4-BE49-F238E27FC236}">
                <a16:creationId xmlns:a16="http://schemas.microsoft.com/office/drawing/2014/main" id="{A85E4E4F-8AA7-236F-D8A5-07029DC71965}"/>
              </a:ext>
            </a:extLst>
          </p:cNvPr>
          <p:cNvSpPr txBox="1"/>
          <p:nvPr/>
        </p:nvSpPr>
        <p:spPr>
          <a:xfrm>
            <a:off x="3106665" y="107320"/>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Creatief handelen</a:t>
            </a:r>
          </a:p>
        </p:txBody>
      </p:sp>
      <p:sp>
        <p:nvSpPr>
          <p:cNvPr id="43" name="Tekstvak 42">
            <a:extLst>
              <a:ext uri="{FF2B5EF4-FFF2-40B4-BE49-F238E27FC236}">
                <a16:creationId xmlns:a16="http://schemas.microsoft.com/office/drawing/2014/main" id="{557F6B86-8C76-8711-419A-74A642DB479D}"/>
              </a:ext>
            </a:extLst>
          </p:cNvPr>
          <p:cNvSpPr txBox="1">
            <a:spLocks noGrp="1" noRot="1" noMove="1" noResize="1" noEditPoints="1" noAdjustHandles="1" noChangeArrowheads="1" noChangeShapeType="1"/>
          </p:cNvSpPr>
          <p:nvPr/>
        </p:nvSpPr>
        <p:spPr>
          <a:xfrm>
            <a:off x="3093897" y="1131837"/>
            <a:ext cx="1384550" cy="276999"/>
          </a:xfrm>
          <a:prstGeom prst="rect">
            <a:avLst/>
          </a:prstGeom>
          <a:ln w="38100">
            <a:solidFill>
              <a:srgbClr val="FFBF75"/>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Pedagogisch</a:t>
            </a:r>
          </a:p>
        </p:txBody>
      </p:sp>
      <p:sp>
        <p:nvSpPr>
          <p:cNvPr id="44" name="Tekstvak 43">
            <a:extLst>
              <a:ext uri="{FF2B5EF4-FFF2-40B4-BE49-F238E27FC236}">
                <a16:creationId xmlns:a16="http://schemas.microsoft.com/office/drawing/2014/main" id="{33190CC6-9D59-106B-E093-016799B0730B}"/>
              </a:ext>
            </a:extLst>
          </p:cNvPr>
          <p:cNvSpPr txBox="1"/>
          <p:nvPr/>
        </p:nvSpPr>
        <p:spPr>
          <a:xfrm>
            <a:off x="3095066" y="1498333"/>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Verschil maken voor kinderen</a:t>
            </a:r>
          </a:p>
        </p:txBody>
      </p:sp>
      <p:sp>
        <p:nvSpPr>
          <p:cNvPr id="45" name="Tekstvak 44">
            <a:extLst>
              <a:ext uri="{FF2B5EF4-FFF2-40B4-BE49-F238E27FC236}">
                <a16:creationId xmlns:a16="http://schemas.microsoft.com/office/drawing/2014/main" id="{2E3F9027-A7FA-A29F-6E66-BDDD8094DECF}"/>
              </a:ext>
            </a:extLst>
          </p:cNvPr>
          <p:cNvSpPr txBox="1"/>
          <p:nvPr/>
        </p:nvSpPr>
        <p:spPr>
          <a:xfrm>
            <a:off x="3095066" y="2003231"/>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Verschillen waarderen</a:t>
            </a:r>
          </a:p>
        </p:txBody>
      </p:sp>
      <p:sp>
        <p:nvSpPr>
          <p:cNvPr id="46" name="Tekstvak 45">
            <a:extLst>
              <a:ext uri="{FF2B5EF4-FFF2-40B4-BE49-F238E27FC236}">
                <a16:creationId xmlns:a16="http://schemas.microsoft.com/office/drawing/2014/main" id="{A8799E65-8610-170D-6E04-4289BE8CAAAE}"/>
              </a:ext>
            </a:extLst>
          </p:cNvPr>
          <p:cNvSpPr txBox="1"/>
          <p:nvPr/>
        </p:nvSpPr>
        <p:spPr>
          <a:xfrm>
            <a:off x="3084920" y="2511195"/>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Kinderen een stem geven</a:t>
            </a:r>
          </a:p>
        </p:txBody>
      </p:sp>
      <p:sp>
        <p:nvSpPr>
          <p:cNvPr id="47" name="Tekstvak 46">
            <a:extLst>
              <a:ext uri="{FF2B5EF4-FFF2-40B4-BE49-F238E27FC236}">
                <a16:creationId xmlns:a16="http://schemas.microsoft.com/office/drawing/2014/main" id="{64516523-A234-D918-2BB5-3BF45B88EEC7}"/>
              </a:ext>
            </a:extLst>
          </p:cNvPr>
          <p:cNvSpPr txBox="1"/>
          <p:nvPr/>
        </p:nvSpPr>
        <p:spPr>
          <a:xfrm>
            <a:off x="3095066" y="3013027"/>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Communiceren</a:t>
            </a:r>
          </a:p>
        </p:txBody>
      </p:sp>
      <p:sp>
        <p:nvSpPr>
          <p:cNvPr id="48" name="Tekstvak 47">
            <a:extLst>
              <a:ext uri="{FF2B5EF4-FFF2-40B4-BE49-F238E27FC236}">
                <a16:creationId xmlns:a16="http://schemas.microsoft.com/office/drawing/2014/main" id="{FCF0AAA6-F041-F6CB-0A5C-D2AB0CE7BFBC}"/>
              </a:ext>
            </a:extLst>
          </p:cNvPr>
          <p:cNvSpPr txBox="1"/>
          <p:nvPr/>
        </p:nvSpPr>
        <p:spPr>
          <a:xfrm>
            <a:off x="3095066" y="3348648"/>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Groepsdynamiek</a:t>
            </a:r>
          </a:p>
        </p:txBody>
      </p:sp>
      <p:sp>
        <p:nvSpPr>
          <p:cNvPr id="49" name="Tekstvak 48">
            <a:extLst>
              <a:ext uri="{FF2B5EF4-FFF2-40B4-BE49-F238E27FC236}">
                <a16:creationId xmlns:a16="http://schemas.microsoft.com/office/drawing/2014/main" id="{388446DB-1F60-7E32-8E62-63E7B9AB2A1C}"/>
              </a:ext>
            </a:extLst>
          </p:cNvPr>
          <p:cNvSpPr txBox="1"/>
          <p:nvPr/>
        </p:nvSpPr>
        <p:spPr>
          <a:xfrm>
            <a:off x="3095066" y="3684269"/>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Observeren/</a:t>
            </a:r>
          </a:p>
          <a:p>
            <a:pPr algn="ctr"/>
            <a:r>
              <a:rPr lang="nl-NL" sz="1100">
                <a:solidFill>
                  <a:schemeClr val="tx1"/>
                </a:solidFill>
              </a:rPr>
              <a:t>signaleren</a:t>
            </a:r>
          </a:p>
        </p:txBody>
      </p:sp>
      <p:sp>
        <p:nvSpPr>
          <p:cNvPr id="50" name="Tekstvak 49">
            <a:extLst>
              <a:ext uri="{FF2B5EF4-FFF2-40B4-BE49-F238E27FC236}">
                <a16:creationId xmlns:a16="http://schemas.microsoft.com/office/drawing/2014/main" id="{46149AD1-48E7-F126-0D56-056336112828}"/>
              </a:ext>
            </a:extLst>
          </p:cNvPr>
          <p:cNvSpPr txBox="1"/>
          <p:nvPr/>
        </p:nvSpPr>
        <p:spPr>
          <a:xfrm>
            <a:off x="3095066" y="4189167"/>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Oudergesprekken</a:t>
            </a:r>
          </a:p>
        </p:txBody>
      </p:sp>
      <p:sp>
        <p:nvSpPr>
          <p:cNvPr id="51" name="Tekstvak 50">
            <a:extLst>
              <a:ext uri="{FF2B5EF4-FFF2-40B4-BE49-F238E27FC236}">
                <a16:creationId xmlns:a16="http://schemas.microsoft.com/office/drawing/2014/main" id="{368EBFD9-8FAF-3E26-11B4-FEC378393B24}"/>
              </a:ext>
            </a:extLst>
          </p:cNvPr>
          <p:cNvSpPr txBox="1"/>
          <p:nvPr/>
        </p:nvSpPr>
        <p:spPr>
          <a:xfrm>
            <a:off x="3095066" y="4524788"/>
            <a:ext cx="1384550" cy="600164"/>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Gebruik van instrumenten/tools vanuit pedagogiek</a:t>
            </a:r>
          </a:p>
        </p:txBody>
      </p:sp>
      <p:sp>
        <p:nvSpPr>
          <p:cNvPr id="52" name="Tekstvak 51">
            <a:extLst>
              <a:ext uri="{FF2B5EF4-FFF2-40B4-BE49-F238E27FC236}">
                <a16:creationId xmlns:a16="http://schemas.microsoft.com/office/drawing/2014/main" id="{2DCC3B54-9112-4911-CA11-90865E73CBD1}"/>
              </a:ext>
            </a:extLst>
          </p:cNvPr>
          <p:cNvSpPr txBox="1"/>
          <p:nvPr/>
        </p:nvSpPr>
        <p:spPr>
          <a:xfrm>
            <a:off x="3095066" y="5198963"/>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Sturen of begeleiden op maat</a:t>
            </a:r>
          </a:p>
        </p:txBody>
      </p:sp>
      <p:sp>
        <p:nvSpPr>
          <p:cNvPr id="53" name="Tekstvak 52">
            <a:extLst>
              <a:ext uri="{FF2B5EF4-FFF2-40B4-BE49-F238E27FC236}">
                <a16:creationId xmlns:a16="http://schemas.microsoft.com/office/drawing/2014/main" id="{6CB9F98E-6964-D319-2FDD-43F52816F2EC}"/>
              </a:ext>
            </a:extLst>
          </p:cNvPr>
          <p:cNvSpPr txBox="1"/>
          <p:nvPr/>
        </p:nvSpPr>
        <p:spPr>
          <a:xfrm>
            <a:off x="3095066" y="5703861"/>
            <a:ext cx="1384550" cy="600164"/>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Vorm en inhoud geven aan de zorgstructuur</a:t>
            </a:r>
          </a:p>
        </p:txBody>
      </p:sp>
      <p:sp>
        <p:nvSpPr>
          <p:cNvPr id="54" name="Tekstvak 53">
            <a:extLst>
              <a:ext uri="{FF2B5EF4-FFF2-40B4-BE49-F238E27FC236}">
                <a16:creationId xmlns:a16="http://schemas.microsoft.com/office/drawing/2014/main" id="{9AFB0128-B9A6-FA30-A0CB-C75322B12D0C}"/>
              </a:ext>
            </a:extLst>
          </p:cNvPr>
          <p:cNvSpPr txBox="1"/>
          <p:nvPr/>
        </p:nvSpPr>
        <p:spPr>
          <a:xfrm>
            <a:off x="4596710" y="462180"/>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Veiligheid</a:t>
            </a:r>
          </a:p>
        </p:txBody>
      </p:sp>
      <p:sp>
        <p:nvSpPr>
          <p:cNvPr id="55" name="Tekstvak 54">
            <a:extLst>
              <a:ext uri="{FF2B5EF4-FFF2-40B4-BE49-F238E27FC236}">
                <a16:creationId xmlns:a16="http://schemas.microsoft.com/office/drawing/2014/main" id="{5C77E4F0-B2A7-B933-335B-89CC2376BD14}"/>
              </a:ext>
            </a:extLst>
          </p:cNvPr>
          <p:cNvSpPr txBox="1">
            <a:spLocks noGrp="1" noRot="1" noMove="1" noResize="1" noEditPoints="1" noAdjustHandles="1" noChangeArrowheads="1" noChangeShapeType="1"/>
          </p:cNvSpPr>
          <p:nvPr/>
        </p:nvSpPr>
        <p:spPr>
          <a:xfrm>
            <a:off x="4596710" y="2191750"/>
            <a:ext cx="1384550" cy="461665"/>
          </a:xfrm>
          <a:prstGeom prst="rect">
            <a:avLst/>
          </a:prstGeom>
          <a:ln w="38100">
            <a:solidFill>
              <a:srgbClr val="94A65C"/>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Persoonlijkheidskenmerken</a:t>
            </a:r>
          </a:p>
        </p:txBody>
      </p:sp>
      <p:sp>
        <p:nvSpPr>
          <p:cNvPr id="56" name="Tekstvak 55">
            <a:extLst>
              <a:ext uri="{FF2B5EF4-FFF2-40B4-BE49-F238E27FC236}">
                <a16:creationId xmlns:a16="http://schemas.microsoft.com/office/drawing/2014/main" id="{16821EF6-8B99-841D-03C8-EB44BF3838C3}"/>
              </a:ext>
            </a:extLst>
          </p:cNvPr>
          <p:cNvSpPr txBox="1"/>
          <p:nvPr/>
        </p:nvSpPr>
        <p:spPr>
          <a:xfrm>
            <a:off x="4596710" y="2739559"/>
            <a:ext cx="1384550" cy="769441"/>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Nieuwsgierig/</a:t>
            </a:r>
          </a:p>
          <a:p>
            <a:pPr algn="ctr"/>
            <a:r>
              <a:rPr lang="nl-NL" sz="1100"/>
              <a:t>verwonderen/ onderzoekende houding</a:t>
            </a:r>
          </a:p>
        </p:txBody>
      </p:sp>
      <p:sp>
        <p:nvSpPr>
          <p:cNvPr id="57" name="Tekstvak 56">
            <a:extLst>
              <a:ext uri="{FF2B5EF4-FFF2-40B4-BE49-F238E27FC236}">
                <a16:creationId xmlns:a16="http://schemas.microsoft.com/office/drawing/2014/main" id="{EB6AF6D2-CD2E-338B-55D9-1B1B90D7586C}"/>
              </a:ext>
            </a:extLst>
          </p:cNvPr>
          <p:cNvSpPr txBox="1"/>
          <p:nvPr/>
        </p:nvSpPr>
        <p:spPr>
          <a:xfrm>
            <a:off x="4596710" y="3595144"/>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Flexibel</a:t>
            </a:r>
          </a:p>
        </p:txBody>
      </p:sp>
      <p:sp>
        <p:nvSpPr>
          <p:cNvPr id="58" name="Tekstvak 57">
            <a:extLst>
              <a:ext uri="{FF2B5EF4-FFF2-40B4-BE49-F238E27FC236}">
                <a16:creationId xmlns:a16="http://schemas.microsoft.com/office/drawing/2014/main" id="{5DD3E465-A4FB-586E-ED4C-36521E5C1C1C}"/>
              </a:ext>
            </a:extLst>
          </p:cNvPr>
          <p:cNvSpPr txBox="1"/>
          <p:nvPr/>
        </p:nvSpPr>
        <p:spPr>
          <a:xfrm>
            <a:off x="4596710" y="3942898"/>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Eigenzinnig</a:t>
            </a:r>
          </a:p>
        </p:txBody>
      </p:sp>
      <p:sp>
        <p:nvSpPr>
          <p:cNvPr id="59" name="Tekstvak 58">
            <a:extLst>
              <a:ext uri="{FF2B5EF4-FFF2-40B4-BE49-F238E27FC236}">
                <a16:creationId xmlns:a16="http://schemas.microsoft.com/office/drawing/2014/main" id="{94196BC2-C7CB-3C4A-8A5D-9E1A82B9B46E}"/>
              </a:ext>
            </a:extLst>
          </p:cNvPr>
          <p:cNvSpPr txBox="1"/>
          <p:nvPr/>
        </p:nvSpPr>
        <p:spPr>
          <a:xfrm>
            <a:off x="4596710" y="429065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Kritisch</a:t>
            </a:r>
          </a:p>
        </p:txBody>
      </p:sp>
      <p:sp>
        <p:nvSpPr>
          <p:cNvPr id="61" name="Tekstvak 60">
            <a:extLst>
              <a:ext uri="{FF2B5EF4-FFF2-40B4-BE49-F238E27FC236}">
                <a16:creationId xmlns:a16="http://schemas.microsoft.com/office/drawing/2014/main" id="{78CE0FF7-54FF-9A3C-4A35-F6EC27D241C6}"/>
              </a:ext>
            </a:extLst>
          </p:cNvPr>
          <p:cNvSpPr txBox="1"/>
          <p:nvPr/>
        </p:nvSpPr>
        <p:spPr>
          <a:xfrm>
            <a:off x="4596710" y="5155437"/>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Samenwerken</a:t>
            </a:r>
          </a:p>
        </p:txBody>
      </p:sp>
      <p:sp>
        <p:nvSpPr>
          <p:cNvPr id="62" name="Tekstvak 61">
            <a:extLst>
              <a:ext uri="{FF2B5EF4-FFF2-40B4-BE49-F238E27FC236}">
                <a16:creationId xmlns:a16="http://schemas.microsoft.com/office/drawing/2014/main" id="{DDB14D70-7F40-FFA6-BBA6-8F357C483CBE}"/>
              </a:ext>
            </a:extLst>
          </p:cNvPr>
          <p:cNvSpPr txBox="1"/>
          <p:nvPr/>
        </p:nvSpPr>
        <p:spPr>
          <a:xfrm>
            <a:off x="4596710" y="5503191"/>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Zelfwerkzaamheid</a:t>
            </a:r>
          </a:p>
        </p:txBody>
      </p:sp>
      <p:sp>
        <p:nvSpPr>
          <p:cNvPr id="63" name="Tekstvak 62">
            <a:extLst>
              <a:ext uri="{FF2B5EF4-FFF2-40B4-BE49-F238E27FC236}">
                <a16:creationId xmlns:a16="http://schemas.microsoft.com/office/drawing/2014/main" id="{91ADAA92-268B-ED11-B5E3-10141666D179}"/>
              </a:ext>
            </a:extLst>
          </p:cNvPr>
          <p:cNvSpPr txBox="1"/>
          <p:nvPr/>
        </p:nvSpPr>
        <p:spPr>
          <a:xfrm>
            <a:off x="4596710" y="5850945"/>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Open staan</a:t>
            </a:r>
          </a:p>
        </p:txBody>
      </p:sp>
      <p:sp>
        <p:nvSpPr>
          <p:cNvPr id="64" name="Tekstvak 63">
            <a:extLst>
              <a:ext uri="{FF2B5EF4-FFF2-40B4-BE49-F238E27FC236}">
                <a16:creationId xmlns:a16="http://schemas.microsoft.com/office/drawing/2014/main" id="{3B05D867-BDDC-5BE0-028B-78889F52AEBA}"/>
              </a:ext>
            </a:extLst>
          </p:cNvPr>
          <p:cNvSpPr txBox="1"/>
          <p:nvPr/>
        </p:nvSpPr>
        <p:spPr>
          <a:xfrm>
            <a:off x="4596710" y="6198699"/>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Grenzen bewaken</a:t>
            </a:r>
          </a:p>
        </p:txBody>
      </p:sp>
      <p:sp>
        <p:nvSpPr>
          <p:cNvPr id="65" name="Tekstvak 64">
            <a:extLst>
              <a:ext uri="{FF2B5EF4-FFF2-40B4-BE49-F238E27FC236}">
                <a16:creationId xmlns:a16="http://schemas.microsoft.com/office/drawing/2014/main" id="{E250DD22-E4AD-3A9E-89A7-0C7B9D688EBD}"/>
              </a:ext>
            </a:extLst>
          </p:cNvPr>
          <p:cNvSpPr txBox="1"/>
          <p:nvPr/>
        </p:nvSpPr>
        <p:spPr>
          <a:xfrm>
            <a:off x="4596710" y="654645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Zelfreflectie</a:t>
            </a:r>
          </a:p>
        </p:txBody>
      </p:sp>
      <p:sp>
        <p:nvSpPr>
          <p:cNvPr id="66" name="Tekstvak 65">
            <a:extLst>
              <a:ext uri="{FF2B5EF4-FFF2-40B4-BE49-F238E27FC236}">
                <a16:creationId xmlns:a16="http://schemas.microsoft.com/office/drawing/2014/main" id="{A6A6692E-E39D-6CBD-8608-8816E6B6BC87}"/>
              </a:ext>
            </a:extLst>
          </p:cNvPr>
          <p:cNvSpPr txBox="1"/>
          <p:nvPr/>
        </p:nvSpPr>
        <p:spPr>
          <a:xfrm>
            <a:off x="6087343" y="114426"/>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Professionele houding</a:t>
            </a:r>
          </a:p>
        </p:txBody>
      </p:sp>
      <p:sp>
        <p:nvSpPr>
          <p:cNvPr id="67" name="Tekstvak 66">
            <a:extLst>
              <a:ext uri="{FF2B5EF4-FFF2-40B4-BE49-F238E27FC236}">
                <a16:creationId xmlns:a16="http://schemas.microsoft.com/office/drawing/2014/main" id="{FC277A0B-1BEE-0BBF-A813-192C05E55C2F}"/>
              </a:ext>
            </a:extLst>
          </p:cNvPr>
          <p:cNvSpPr txBox="1"/>
          <p:nvPr/>
        </p:nvSpPr>
        <p:spPr>
          <a:xfrm>
            <a:off x="6087343" y="1140036"/>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Analyseren</a:t>
            </a:r>
          </a:p>
        </p:txBody>
      </p:sp>
      <p:sp>
        <p:nvSpPr>
          <p:cNvPr id="68" name="Tekstvak 67">
            <a:extLst>
              <a:ext uri="{FF2B5EF4-FFF2-40B4-BE49-F238E27FC236}">
                <a16:creationId xmlns:a16="http://schemas.microsoft.com/office/drawing/2014/main" id="{003D6953-1214-343F-4E17-353E7A16B907}"/>
              </a:ext>
            </a:extLst>
          </p:cNvPr>
          <p:cNvSpPr txBox="1"/>
          <p:nvPr/>
        </p:nvSpPr>
        <p:spPr>
          <a:xfrm>
            <a:off x="6087343" y="1483564"/>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Doelen stellen</a:t>
            </a:r>
          </a:p>
        </p:txBody>
      </p:sp>
      <p:sp>
        <p:nvSpPr>
          <p:cNvPr id="69" name="Tekstvak 68">
            <a:extLst>
              <a:ext uri="{FF2B5EF4-FFF2-40B4-BE49-F238E27FC236}">
                <a16:creationId xmlns:a16="http://schemas.microsoft.com/office/drawing/2014/main" id="{5668D7D2-D5FA-94D3-6ABC-8184848D9551}"/>
              </a:ext>
            </a:extLst>
          </p:cNvPr>
          <p:cNvSpPr txBox="1"/>
          <p:nvPr/>
        </p:nvSpPr>
        <p:spPr>
          <a:xfrm>
            <a:off x="6087343" y="627231"/>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Omgaan met feedback</a:t>
            </a:r>
          </a:p>
        </p:txBody>
      </p:sp>
      <p:sp>
        <p:nvSpPr>
          <p:cNvPr id="70" name="Tekstvak 69">
            <a:extLst>
              <a:ext uri="{FF2B5EF4-FFF2-40B4-BE49-F238E27FC236}">
                <a16:creationId xmlns:a16="http://schemas.microsoft.com/office/drawing/2014/main" id="{4E93F485-A64E-000E-7AD1-8F88EFA064FF}"/>
              </a:ext>
            </a:extLst>
          </p:cNvPr>
          <p:cNvSpPr txBox="1"/>
          <p:nvPr/>
        </p:nvSpPr>
        <p:spPr>
          <a:xfrm>
            <a:off x="6087343" y="182709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Co-creatie</a:t>
            </a:r>
          </a:p>
        </p:txBody>
      </p:sp>
      <p:sp>
        <p:nvSpPr>
          <p:cNvPr id="71" name="Tekstvak 70">
            <a:extLst>
              <a:ext uri="{FF2B5EF4-FFF2-40B4-BE49-F238E27FC236}">
                <a16:creationId xmlns:a16="http://schemas.microsoft.com/office/drawing/2014/main" id="{FE1CACC4-3B68-0C79-B1D9-07520A7AD2C5}"/>
              </a:ext>
            </a:extLst>
          </p:cNvPr>
          <p:cNvSpPr txBox="1"/>
          <p:nvPr/>
        </p:nvSpPr>
        <p:spPr>
          <a:xfrm>
            <a:off x="4596710" y="4638406"/>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Ontwikkelings-gericht</a:t>
            </a:r>
          </a:p>
        </p:txBody>
      </p:sp>
      <p:sp>
        <p:nvSpPr>
          <p:cNvPr id="72" name="Tekstvak 71">
            <a:extLst>
              <a:ext uri="{FF2B5EF4-FFF2-40B4-BE49-F238E27FC236}">
                <a16:creationId xmlns:a16="http://schemas.microsoft.com/office/drawing/2014/main" id="{9055C673-E874-40E2-E599-1E28C080E5CA}"/>
              </a:ext>
            </a:extLst>
          </p:cNvPr>
          <p:cNvSpPr txBox="1">
            <a:spLocks noGrp="1" noRot="1" noMove="1" noResize="1" noEditPoints="1" noAdjustHandles="1" noChangeArrowheads="1" noChangeShapeType="1"/>
          </p:cNvSpPr>
          <p:nvPr/>
        </p:nvSpPr>
        <p:spPr>
          <a:xfrm>
            <a:off x="6087343" y="2170620"/>
            <a:ext cx="1384550" cy="276999"/>
          </a:xfrm>
          <a:prstGeom prst="rect">
            <a:avLst/>
          </a:prstGeom>
          <a:ln w="38100">
            <a:solidFill>
              <a:srgbClr val="B86A56"/>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Context</a:t>
            </a:r>
          </a:p>
        </p:txBody>
      </p:sp>
      <p:sp>
        <p:nvSpPr>
          <p:cNvPr id="73" name="Tekstvak 72">
            <a:extLst>
              <a:ext uri="{FF2B5EF4-FFF2-40B4-BE49-F238E27FC236}">
                <a16:creationId xmlns:a16="http://schemas.microsoft.com/office/drawing/2014/main" id="{E98EA9E4-178D-7878-EBB9-69CA7960017C}"/>
              </a:ext>
            </a:extLst>
          </p:cNvPr>
          <p:cNvSpPr txBox="1"/>
          <p:nvPr/>
        </p:nvSpPr>
        <p:spPr>
          <a:xfrm>
            <a:off x="6087343" y="2529537"/>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Onderwijstype</a:t>
            </a:r>
          </a:p>
        </p:txBody>
      </p:sp>
      <p:sp>
        <p:nvSpPr>
          <p:cNvPr id="74" name="Tekstvak 73">
            <a:extLst>
              <a:ext uri="{FF2B5EF4-FFF2-40B4-BE49-F238E27FC236}">
                <a16:creationId xmlns:a16="http://schemas.microsoft.com/office/drawing/2014/main" id="{FCB41A6B-5F16-4DD7-6245-8522BDF4FCC3}"/>
              </a:ext>
            </a:extLst>
          </p:cNvPr>
          <p:cNvSpPr txBox="1"/>
          <p:nvPr/>
        </p:nvSpPr>
        <p:spPr>
          <a:xfrm>
            <a:off x="6087343" y="2873065"/>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Stad - dorp</a:t>
            </a:r>
          </a:p>
        </p:txBody>
      </p:sp>
      <p:sp>
        <p:nvSpPr>
          <p:cNvPr id="75" name="Tekstvak 74">
            <a:extLst>
              <a:ext uri="{FF2B5EF4-FFF2-40B4-BE49-F238E27FC236}">
                <a16:creationId xmlns:a16="http://schemas.microsoft.com/office/drawing/2014/main" id="{0D2B18F2-B393-606F-3FC6-88209F0BE235}"/>
              </a:ext>
            </a:extLst>
          </p:cNvPr>
          <p:cNvSpPr txBox="1"/>
          <p:nvPr/>
        </p:nvSpPr>
        <p:spPr>
          <a:xfrm>
            <a:off x="6108500" y="3199088"/>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Visie op onderwijs</a:t>
            </a:r>
          </a:p>
        </p:txBody>
      </p:sp>
      <p:sp>
        <p:nvSpPr>
          <p:cNvPr id="76" name="Tekstvak 75">
            <a:extLst>
              <a:ext uri="{FF2B5EF4-FFF2-40B4-BE49-F238E27FC236}">
                <a16:creationId xmlns:a16="http://schemas.microsoft.com/office/drawing/2014/main" id="{3486730B-0F08-9502-0634-D4D1EBC9ACBF}"/>
              </a:ext>
            </a:extLst>
          </p:cNvPr>
          <p:cNvSpPr txBox="1"/>
          <p:nvPr/>
        </p:nvSpPr>
        <p:spPr>
          <a:xfrm>
            <a:off x="6087343" y="3560121"/>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Diversiteit populatie</a:t>
            </a:r>
          </a:p>
        </p:txBody>
      </p:sp>
      <p:sp>
        <p:nvSpPr>
          <p:cNvPr id="77" name="Tekstvak 76">
            <a:extLst>
              <a:ext uri="{FF2B5EF4-FFF2-40B4-BE49-F238E27FC236}">
                <a16:creationId xmlns:a16="http://schemas.microsoft.com/office/drawing/2014/main" id="{9E1301EC-F319-E87B-C60D-9BFFFB768B90}"/>
              </a:ext>
            </a:extLst>
          </p:cNvPr>
          <p:cNvSpPr txBox="1"/>
          <p:nvPr/>
        </p:nvSpPr>
        <p:spPr>
          <a:xfrm>
            <a:off x="6087343" y="4072926"/>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Grootte van de school</a:t>
            </a:r>
          </a:p>
        </p:txBody>
      </p:sp>
      <p:sp>
        <p:nvSpPr>
          <p:cNvPr id="78" name="Tekstvak 77">
            <a:extLst>
              <a:ext uri="{FF2B5EF4-FFF2-40B4-BE49-F238E27FC236}">
                <a16:creationId xmlns:a16="http://schemas.microsoft.com/office/drawing/2014/main" id="{D11140BD-930E-D933-1757-177C54D8EF03}"/>
              </a:ext>
            </a:extLst>
          </p:cNvPr>
          <p:cNvSpPr txBox="1"/>
          <p:nvPr/>
        </p:nvSpPr>
        <p:spPr>
          <a:xfrm>
            <a:off x="6087343" y="4585731"/>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Materialen</a:t>
            </a:r>
          </a:p>
        </p:txBody>
      </p:sp>
      <p:sp>
        <p:nvSpPr>
          <p:cNvPr id="79" name="Tekstvak 78">
            <a:extLst>
              <a:ext uri="{FF2B5EF4-FFF2-40B4-BE49-F238E27FC236}">
                <a16:creationId xmlns:a16="http://schemas.microsoft.com/office/drawing/2014/main" id="{F3277A92-131F-A2CA-2321-10C0275D5B3A}"/>
              </a:ext>
            </a:extLst>
          </p:cNvPr>
          <p:cNvSpPr txBox="1"/>
          <p:nvPr/>
        </p:nvSpPr>
        <p:spPr>
          <a:xfrm>
            <a:off x="6087343" y="4929259"/>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Samenstelling team</a:t>
            </a:r>
          </a:p>
        </p:txBody>
      </p:sp>
      <p:sp>
        <p:nvSpPr>
          <p:cNvPr id="80" name="Tekstvak 79">
            <a:extLst>
              <a:ext uri="{FF2B5EF4-FFF2-40B4-BE49-F238E27FC236}">
                <a16:creationId xmlns:a16="http://schemas.microsoft.com/office/drawing/2014/main" id="{E7B9CF87-7F26-40DD-FEF8-2282DCF7D1CB}"/>
              </a:ext>
            </a:extLst>
          </p:cNvPr>
          <p:cNvSpPr txBox="1"/>
          <p:nvPr/>
        </p:nvSpPr>
        <p:spPr>
          <a:xfrm>
            <a:off x="6087343" y="5442058"/>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Werkplekbegeleider </a:t>
            </a:r>
          </a:p>
        </p:txBody>
      </p:sp>
      <p:sp>
        <p:nvSpPr>
          <p:cNvPr id="3" name="Tekstvak 2">
            <a:extLst>
              <a:ext uri="{FF2B5EF4-FFF2-40B4-BE49-F238E27FC236}">
                <a16:creationId xmlns:a16="http://schemas.microsoft.com/office/drawing/2014/main" id="{B86A2F2D-D721-A63A-030C-379929962ABB}"/>
              </a:ext>
            </a:extLst>
          </p:cNvPr>
          <p:cNvSpPr txBox="1">
            <a:spLocks noGrp="1" noRot="1" noMove="1" noResize="1" noEditPoints="1" noAdjustHandles="1" noChangeArrowheads="1" noChangeShapeType="1"/>
          </p:cNvSpPr>
          <p:nvPr/>
        </p:nvSpPr>
        <p:spPr>
          <a:xfrm>
            <a:off x="8317734" y="215545"/>
            <a:ext cx="3216925" cy="369332"/>
          </a:xfrm>
          <a:prstGeom prst="rect">
            <a:avLst/>
          </a:prstGeom>
          <a:noFill/>
        </p:spPr>
        <p:txBody>
          <a:bodyPr wrap="square" rtlCol="0">
            <a:spAutoFit/>
          </a:bodyPr>
          <a:lstStyle/>
          <a:p>
            <a:pPr algn="ctr"/>
            <a:r>
              <a:rPr lang="nl-NL" b="1" i="1"/>
              <a:t>Ingevuld door student</a:t>
            </a:r>
          </a:p>
        </p:txBody>
      </p:sp>
      <p:sp>
        <p:nvSpPr>
          <p:cNvPr id="5" name="Tekstvak 4">
            <a:extLst>
              <a:ext uri="{FF2B5EF4-FFF2-40B4-BE49-F238E27FC236}">
                <a16:creationId xmlns:a16="http://schemas.microsoft.com/office/drawing/2014/main" id="{9095E59E-93B6-F8C0-2815-A2C93DB9D572}"/>
              </a:ext>
            </a:extLst>
          </p:cNvPr>
          <p:cNvSpPr txBox="1"/>
          <p:nvPr/>
        </p:nvSpPr>
        <p:spPr>
          <a:xfrm>
            <a:off x="4596710" y="114426"/>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Mediawijs</a:t>
            </a:r>
          </a:p>
        </p:txBody>
      </p:sp>
      <p:sp>
        <p:nvSpPr>
          <p:cNvPr id="6" name="Tekstvak 5">
            <a:extLst>
              <a:ext uri="{FF2B5EF4-FFF2-40B4-BE49-F238E27FC236}">
                <a16:creationId xmlns:a16="http://schemas.microsoft.com/office/drawing/2014/main" id="{ED087CFF-1C4E-CB35-E55F-E14C1251F4DF}"/>
              </a:ext>
            </a:extLst>
          </p:cNvPr>
          <p:cNvSpPr txBox="1"/>
          <p:nvPr/>
        </p:nvSpPr>
        <p:spPr>
          <a:xfrm>
            <a:off x="1595598" y="6503079"/>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Digitaal vaardig</a:t>
            </a:r>
          </a:p>
        </p:txBody>
      </p:sp>
      <p:sp>
        <p:nvSpPr>
          <p:cNvPr id="15" name="Tekstvak 14">
            <a:extLst>
              <a:ext uri="{FF2B5EF4-FFF2-40B4-BE49-F238E27FC236}">
                <a16:creationId xmlns:a16="http://schemas.microsoft.com/office/drawing/2014/main" id="{5112148F-5812-B013-4FDA-E03187D2C8BD}"/>
              </a:ext>
            </a:extLst>
          </p:cNvPr>
          <p:cNvSpPr txBox="1"/>
          <p:nvPr/>
        </p:nvSpPr>
        <p:spPr>
          <a:xfrm>
            <a:off x="4596710" y="809934"/>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Diversiteit</a:t>
            </a:r>
          </a:p>
        </p:txBody>
      </p:sp>
      <p:sp>
        <p:nvSpPr>
          <p:cNvPr id="16" name="Tekstvak 15">
            <a:extLst>
              <a:ext uri="{FF2B5EF4-FFF2-40B4-BE49-F238E27FC236}">
                <a16:creationId xmlns:a16="http://schemas.microsoft.com/office/drawing/2014/main" id="{2B2F55CA-8A90-6D35-DCD4-0EB1DA93297F}"/>
              </a:ext>
            </a:extLst>
          </p:cNvPr>
          <p:cNvSpPr txBox="1"/>
          <p:nvPr/>
        </p:nvSpPr>
        <p:spPr>
          <a:xfrm>
            <a:off x="3106665" y="451768"/>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bg1"/>
                </a:solidFill>
              </a:rPr>
              <a:t>Talent ontwikkelen</a:t>
            </a:r>
          </a:p>
        </p:txBody>
      </p:sp>
      <p:sp>
        <p:nvSpPr>
          <p:cNvPr id="17" name="Tekstvak 16">
            <a:extLst>
              <a:ext uri="{FF2B5EF4-FFF2-40B4-BE49-F238E27FC236}">
                <a16:creationId xmlns:a16="http://schemas.microsoft.com/office/drawing/2014/main" id="{6ED2FC1D-2AE3-7677-D43C-4C147E220AB2}"/>
              </a:ext>
            </a:extLst>
          </p:cNvPr>
          <p:cNvSpPr txBox="1"/>
          <p:nvPr/>
        </p:nvSpPr>
        <p:spPr>
          <a:xfrm>
            <a:off x="4596710" y="1157688"/>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Talent ontwikkelen/</a:t>
            </a:r>
          </a:p>
          <a:p>
            <a:pPr algn="ctr"/>
            <a:r>
              <a:rPr lang="nl-NL" sz="1100">
                <a:solidFill>
                  <a:schemeClr val="tx1"/>
                </a:solidFill>
              </a:rPr>
              <a:t>groeien</a:t>
            </a:r>
          </a:p>
        </p:txBody>
      </p:sp>
      <p:sp>
        <p:nvSpPr>
          <p:cNvPr id="19" name="Tekstvak 18">
            <a:extLst>
              <a:ext uri="{FF2B5EF4-FFF2-40B4-BE49-F238E27FC236}">
                <a16:creationId xmlns:a16="http://schemas.microsoft.com/office/drawing/2014/main" id="{4B74665C-C30D-27C3-8F7E-1AA3EFF1EC45}"/>
              </a:ext>
            </a:extLst>
          </p:cNvPr>
          <p:cNvSpPr txBox="1"/>
          <p:nvPr/>
        </p:nvSpPr>
        <p:spPr>
          <a:xfrm>
            <a:off x="3089818" y="6394802"/>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Inclusief handelen</a:t>
            </a:r>
          </a:p>
        </p:txBody>
      </p:sp>
      <p:sp>
        <p:nvSpPr>
          <p:cNvPr id="22" name="Tekstvak 21">
            <a:extLst>
              <a:ext uri="{FF2B5EF4-FFF2-40B4-BE49-F238E27FC236}">
                <a16:creationId xmlns:a16="http://schemas.microsoft.com/office/drawing/2014/main" id="{ECB84E56-6AB7-F6CF-BE8C-0C6425B4A464}"/>
              </a:ext>
            </a:extLst>
          </p:cNvPr>
          <p:cNvSpPr txBox="1"/>
          <p:nvPr/>
        </p:nvSpPr>
        <p:spPr>
          <a:xfrm>
            <a:off x="3106665" y="796216"/>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bg1"/>
                </a:solidFill>
              </a:rPr>
              <a:t>Leren doe je overal</a:t>
            </a:r>
          </a:p>
        </p:txBody>
      </p:sp>
      <p:sp>
        <p:nvSpPr>
          <p:cNvPr id="60" name="Tekstvak 59">
            <a:extLst>
              <a:ext uri="{FF2B5EF4-FFF2-40B4-BE49-F238E27FC236}">
                <a16:creationId xmlns:a16="http://schemas.microsoft.com/office/drawing/2014/main" id="{575B0DE0-4D24-6C1E-4B99-2459D849FD1D}"/>
              </a:ext>
            </a:extLst>
          </p:cNvPr>
          <p:cNvSpPr txBox="1"/>
          <p:nvPr/>
        </p:nvSpPr>
        <p:spPr>
          <a:xfrm>
            <a:off x="4596710" y="1674719"/>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Klassen-management</a:t>
            </a:r>
          </a:p>
        </p:txBody>
      </p:sp>
      <p:sp>
        <p:nvSpPr>
          <p:cNvPr id="81" name="Tekstvak 80">
            <a:extLst>
              <a:ext uri="{FF2B5EF4-FFF2-40B4-BE49-F238E27FC236}">
                <a16:creationId xmlns:a16="http://schemas.microsoft.com/office/drawing/2014/main" id="{55E7FE5A-5A0C-EEEF-EE72-BA354DF75F51}"/>
              </a:ext>
            </a:extLst>
          </p:cNvPr>
          <p:cNvSpPr txBox="1"/>
          <p:nvPr/>
        </p:nvSpPr>
        <p:spPr>
          <a:xfrm>
            <a:off x="6083125" y="5785580"/>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sp>
        <p:nvSpPr>
          <p:cNvPr id="82" name="Tekstvak 81">
            <a:extLst>
              <a:ext uri="{FF2B5EF4-FFF2-40B4-BE49-F238E27FC236}">
                <a16:creationId xmlns:a16="http://schemas.microsoft.com/office/drawing/2014/main" id="{605F4733-D972-807E-DC95-90DB9F03496F}"/>
              </a:ext>
            </a:extLst>
          </p:cNvPr>
          <p:cNvSpPr txBox="1"/>
          <p:nvPr/>
        </p:nvSpPr>
        <p:spPr>
          <a:xfrm>
            <a:off x="6090161" y="6158104"/>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sp>
        <p:nvSpPr>
          <p:cNvPr id="83" name="Tekstvak 82">
            <a:extLst>
              <a:ext uri="{FF2B5EF4-FFF2-40B4-BE49-F238E27FC236}">
                <a16:creationId xmlns:a16="http://schemas.microsoft.com/office/drawing/2014/main" id="{3FAEF928-6B1A-AAF1-AC28-FEBCAA680825}"/>
              </a:ext>
            </a:extLst>
          </p:cNvPr>
          <p:cNvSpPr txBox="1"/>
          <p:nvPr/>
        </p:nvSpPr>
        <p:spPr>
          <a:xfrm>
            <a:off x="6090930" y="6507983"/>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pic>
        <p:nvPicPr>
          <p:cNvPr id="85" name="Afbeelding 84" descr="Afbeelding met tekening, schets, clipart, kunst&#10;&#10;Door AI gegenereerde inhoud is mogelijk onjuist.">
            <a:extLst>
              <a:ext uri="{FF2B5EF4-FFF2-40B4-BE49-F238E27FC236}">
                <a16:creationId xmlns:a16="http://schemas.microsoft.com/office/drawing/2014/main" id="{68374C78-652D-E0D0-8214-E3CF730F846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522450" y="797449"/>
            <a:ext cx="3012209" cy="5986766"/>
          </a:xfrm>
          <a:prstGeom prst="rect">
            <a:avLst/>
          </a:prstGeom>
        </p:spPr>
      </p:pic>
    </p:spTree>
    <p:extLst>
      <p:ext uri="{BB962C8B-B14F-4D97-AF65-F5344CB8AC3E}">
        <p14:creationId xmlns:p14="http://schemas.microsoft.com/office/powerpoint/2010/main" val="1123207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79602-7934-2076-D023-882B14254CF4}"/>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EE908CE9-B358-FA60-21AF-D557AB2974FF}"/>
              </a:ext>
            </a:extLst>
          </p:cNvPr>
          <p:cNvSpPr>
            <a:spLocks noGrp="1" noRot="1" noMove="1" noResize="1" noEditPoints="1" noAdjustHandles="1" noChangeArrowheads="1" noChangeShapeType="1"/>
          </p:cNvSpPr>
          <p:nvPr/>
        </p:nvSpPr>
        <p:spPr>
          <a:xfrm>
            <a:off x="7696261" y="0"/>
            <a:ext cx="449573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20F9EA1A-C41A-5D17-9E91-63262B469FE4}"/>
              </a:ext>
            </a:extLst>
          </p:cNvPr>
          <p:cNvSpPr txBox="1">
            <a:spLocks noGrp="1" noRot="1" noMove="1" noResize="1" noEditPoints="1" noAdjustHandles="1" noChangeArrowheads="1" noChangeShapeType="1"/>
          </p:cNvSpPr>
          <p:nvPr/>
        </p:nvSpPr>
        <p:spPr>
          <a:xfrm>
            <a:off x="95749" y="109382"/>
            <a:ext cx="1384550" cy="276999"/>
          </a:xfrm>
          <a:prstGeom prst="rect">
            <a:avLst/>
          </a:prstGeom>
          <a:ln w="38100">
            <a:solidFill>
              <a:srgbClr val="66BFBF"/>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Vakinhoudelijk</a:t>
            </a:r>
          </a:p>
        </p:txBody>
      </p:sp>
      <p:sp>
        <p:nvSpPr>
          <p:cNvPr id="8" name="Tekstvak 7">
            <a:extLst>
              <a:ext uri="{FF2B5EF4-FFF2-40B4-BE49-F238E27FC236}">
                <a16:creationId xmlns:a16="http://schemas.microsoft.com/office/drawing/2014/main" id="{7B166BF5-120F-285C-D0E8-61DD1B832CD8}"/>
              </a:ext>
            </a:extLst>
          </p:cNvPr>
          <p:cNvSpPr txBox="1"/>
          <p:nvPr/>
        </p:nvSpPr>
        <p:spPr>
          <a:xfrm>
            <a:off x="89362" y="1274196"/>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Vakkennis</a:t>
            </a:r>
          </a:p>
        </p:txBody>
      </p:sp>
      <p:sp>
        <p:nvSpPr>
          <p:cNvPr id="9" name="Tekstvak 8">
            <a:extLst>
              <a:ext uri="{FF2B5EF4-FFF2-40B4-BE49-F238E27FC236}">
                <a16:creationId xmlns:a16="http://schemas.microsoft.com/office/drawing/2014/main" id="{E69C958C-33BB-1917-D951-CA3BE5CE09D3}"/>
              </a:ext>
            </a:extLst>
          </p:cNvPr>
          <p:cNvSpPr txBox="1"/>
          <p:nvPr/>
        </p:nvSpPr>
        <p:spPr>
          <a:xfrm>
            <a:off x="95749" y="454995"/>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Doorlopende leerlijnen</a:t>
            </a:r>
          </a:p>
        </p:txBody>
      </p:sp>
      <p:sp>
        <p:nvSpPr>
          <p:cNvPr id="10" name="Tekstvak 9">
            <a:extLst>
              <a:ext uri="{FF2B5EF4-FFF2-40B4-BE49-F238E27FC236}">
                <a16:creationId xmlns:a16="http://schemas.microsoft.com/office/drawing/2014/main" id="{29D9C24A-CA68-F38B-177B-68A915D74AA5}"/>
              </a:ext>
            </a:extLst>
          </p:cNvPr>
          <p:cNvSpPr txBox="1"/>
          <p:nvPr/>
        </p:nvSpPr>
        <p:spPr>
          <a:xfrm>
            <a:off x="89362" y="94923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Talent ontwikkelen</a:t>
            </a:r>
          </a:p>
        </p:txBody>
      </p:sp>
      <p:sp>
        <p:nvSpPr>
          <p:cNvPr id="11" name="Tekstvak 10">
            <a:extLst>
              <a:ext uri="{FF2B5EF4-FFF2-40B4-BE49-F238E27FC236}">
                <a16:creationId xmlns:a16="http://schemas.microsoft.com/office/drawing/2014/main" id="{7E924842-05CB-8615-10A1-FF8FA163E06F}"/>
              </a:ext>
            </a:extLst>
          </p:cNvPr>
          <p:cNvSpPr txBox="1"/>
          <p:nvPr/>
        </p:nvSpPr>
        <p:spPr>
          <a:xfrm>
            <a:off x="95751" y="257404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Methodieken</a:t>
            </a:r>
          </a:p>
        </p:txBody>
      </p:sp>
      <p:sp>
        <p:nvSpPr>
          <p:cNvPr id="12" name="Tekstvak 11">
            <a:extLst>
              <a:ext uri="{FF2B5EF4-FFF2-40B4-BE49-F238E27FC236}">
                <a16:creationId xmlns:a16="http://schemas.microsoft.com/office/drawing/2014/main" id="{7F0E546F-FB14-B542-8CEF-02D38A945A19}"/>
              </a:ext>
            </a:extLst>
          </p:cNvPr>
          <p:cNvSpPr txBox="1"/>
          <p:nvPr/>
        </p:nvSpPr>
        <p:spPr>
          <a:xfrm>
            <a:off x="95753" y="1599158"/>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Visie op onderwijs</a:t>
            </a:r>
          </a:p>
        </p:txBody>
      </p:sp>
      <p:sp>
        <p:nvSpPr>
          <p:cNvPr id="13" name="Tekstvak 12">
            <a:extLst>
              <a:ext uri="{FF2B5EF4-FFF2-40B4-BE49-F238E27FC236}">
                <a16:creationId xmlns:a16="http://schemas.microsoft.com/office/drawing/2014/main" id="{ABE89FF8-ED14-42FA-9783-DAC4814F951B}"/>
              </a:ext>
            </a:extLst>
          </p:cNvPr>
          <p:cNvSpPr txBox="1"/>
          <p:nvPr/>
        </p:nvSpPr>
        <p:spPr>
          <a:xfrm>
            <a:off x="95752" y="1924120"/>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Digitaal vaardig</a:t>
            </a:r>
          </a:p>
        </p:txBody>
      </p:sp>
      <p:sp>
        <p:nvSpPr>
          <p:cNvPr id="14" name="Tekstvak 13">
            <a:extLst>
              <a:ext uri="{FF2B5EF4-FFF2-40B4-BE49-F238E27FC236}">
                <a16:creationId xmlns:a16="http://schemas.microsoft.com/office/drawing/2014/main" id="{CB96CD5A-8CFD-548F-1FFE-9643EBA24D28}"/>
              </a:ext>
            </a:extLst>
          </p:cNvPr>
          <p:cNvSpPr txBox="1"/>
          <p:nvPr/>
        </p:nvSpPr>
        <p:spPr>
          <a:xfrm>
            <a:off x="95751" y="2249082"/>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Leren doe je overal</a:t>
            </a:r>
          </a:p>
        </p:txBody>
      </p:sp>
      <p:sp>
        <p:nvSpPr>
          <p:cNvPr id="18" name="Tekstvak 17">
            <a:extLst>
              <a:ext uri="{FF2B5EF4-FFF2-40B4-BE49-F238E27FC236}">
                <a16:creationId xmlns:a16="http://schemas.microsoft.com/office/drawing/2014/main" id="{54766C56-2CCF-B809-DDD0-B5EC1C722E7C}"/>
              </a:ext>
            </a:extLst>
          </p:cNvPr>
          <p:cNvSpPr txBox="1"/>
          <p:nvPr/>
        </p:nvSpPr>
        <p:spPr>
          <a:xfrm>
            <a:off x="95751" y="2899006"/>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Inclusief werken en denken</a:t>
            </a:r>
          </a:p>
        </p:txBody>
      </p:sp>
      <p:sp>
        <p:nvSpPr>
          <p:cNvPr id="20" name="Tekstvak 19">
            <a:extLst>
              <a:ext uri="{FF2B5EF4-FFF2-40B4-BE49-F238E27FC236}">
                <a16:creationId xmlns:a16="http://schemas.microsoft.com/office/drawing/2014/main" id="{884AE156-91DC-0123-20B0-98AFED61E693}"/>
              </a:ext>
            </a:extLst>
          </p:cNvPr>
          <p:cNvSpPr txBox="1"/>
          <p:nvPr/>
        </p:nvSpPr>
        <p:spPr>
          <a:xfrm>
            <a:off x="95753" y="3718207"/>
            <a:ext cx="1384550" cy="769441"/>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Overzicht houden op de ontwikkelingen van de groep</a:t>
            </a:r>
          </a:p>
        </p:txBody>
      </p:sp>
      <p:sp>
        <p:nvSpPr>
          <p:cNvPr id="21" name="Tekstvak 20">
            <a:extLst>
              <a:ext uri="{FF2B5EF4-FFF2-40B4-BE49-F238E27FC236}">
                <a16:creationId xmlns:a16="http://schemas.microsoft.com/office/drawing/2014/main" id="{56AB71A5-6894-B6DC-6F52-3078E35A99FD}"/>
              </a:ext>
            </a:extLst>
          </p:cNvPr>
          <p:cNvSpPr txBox="1"/>
          <p:nvPr/>
        </p:nvSpPr>
        <p:spPr>
          <a:xfrm>
            <a:off x="95750" y="3393245"/>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Onderzoeken</a:t>
            </a:r>
          </a:p>
        </p:txBody>
      </p:sp>
      <p:sp>
        <p:nvSpPr>
          <p:cNvPr id="23" name="Tekstvak 22">
            <a:extLst>
              <a:ext uri="{FF2B5EF4-FFF2-40B4-BE49-F238E27FC236}">
                <a16:creationId xmlns:a16="http://schemas.microsoft.com/office/drawing/2014/main" id="{43D6B74F-C342-6D4B-2769-8A969561392E}"/>
              </a:ext>
            </a:extLst>
          </p:cNvPr>
          <p:cNvSpPr txBox="1"/>
          <p:nvPr/>
        </p:nvSpPr>
        <p:spPr>
          <a:xfrm>
            <a:off x="95749" y="4551000"/>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Aansluiten op de actualiteit</a:t>
            </a:r>
          </a:p>
        </p:txBody>
      </p:sp>
      <p:sp>
        <p:nvSpPr>
          <p:cNvPr id="24" name="Tekstvak 23">
            <a:extLst>
              <a:ext uri="{FF2B5EF4-FFF2-40B4-BE49-F238E27FC236}">
                <a16:creationId xmlns:a16="http://schemas.microsoft.com/office/drawing/2014/main" id="{4CF31D2F-0869-684A-377D-BAFC77EFE3EA}"/>
              </a:ext>
            </a:extLst>
          </p:cNvPr>
          <p:cNvSpPr txBox="1"/>
          <p:nvPr/>
        </p:nvSpPr>
        <p:spPr>
          <a:xfrm>
            <a:off x="95753" y="5539478"/>
            <a:ext cx="1384550" cy="769441"/>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Handelen vanuit theorie en praktijk (</a:t>
            </a:r>
            <a:r>
              <a:rPr lang="nl-NL" sz="1100" err="1">
                <a:solidFill>
                  <a:schemeClr val="tx1"/>
                </a:solidFill>
              </a:rPr>
              <a:t>evidence-informed</a:t>
            </a:r>
            <a:r>
              <a:rPr lang="nl-NL" sz="1100">
                <a:solidFill>
                  <a:schemeClr val="tx1"/>
                </a:solidFill>
              </a:rPr>
              <a:t>)</a:t>
            </a:r>
          </a:p>
        </p:txBody>
      </p:sp>
      <p:sp>
        <p:nvSpPr>
          <p:cNvPr id="25" name="Tekstvak 24">
            <a:extLst>
              <a:ext uri="{FF2B5EF4-FFF2-40B4-BE49-F238E27FC236}">
                <a16:creationId xmlns:a16="http://schemas.microsoft.com/office/drawing/2014/main" id="{0CD8632D-9C86-928B-9161-F36221313D0B}"/>
              </a:ext>
            </a:extLst>
          </p:cNvPr>
          <p:cNvSpPr txBox="1"/>
          <p:nvPr/>
        </p:nvSpPr>
        <p:spPr>
          <a:xfrm>
            <a:off x="95753" y="637227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Cyclisch werken</a:t>
            </a:r>
          </a:p>
        </p:txBody>
      </p:sp>
      <p:sp>
        <p:nvSpPr>
          <p:cNvPr id="26" name="Tekstvak 25">
            <a:extLst>
              <a:ext uri="{FF2B5EF4-FFF2-40B4-BE49-F238E27FC236}">
                <a16:creationId xmlns:a16="http://schemas.microsoft.com/office/drawing/2014/main" id="{E3ADE589-015D-C886-3B5D-F169AA6F675C}"/>
              </a:ext>
            </a:extLst>
          </p:cNvPr>
          <p:cNvSpPr txBox="1"/>
          <p:nvPr/>
        </p:nvSpPr>
        <p:spPr>
          <a:xfrm>
            <a:off x="95753" y="5045239"/>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Betekenisvol onderwijs</a:t>
            </a:r>
          </a:p>
        </p:txBody>
      </p:sp>
      <p:sp>
        <p:nvSpPr>
          <p:cNvPr id="27" name="Tekstvak 26">
            <a:extLst>
              <a:ext uri="{FF2B5EF4-FFF2-40B4-BE49-F238E27FC236}">
                <a16:creationId xmlns:a16="http://schemas.microsoft.com/office/drawing/2014/main" id="{F1E2AC09-8BC9-0312-4BA4-8C8787C34B59}"/>
              </a:ext>
            </a:extLst>
          </p:cNvPr>
          <p:cNvSpPr txBox="1">
            <a:spLocks noGrp="1" noRot="1" noMove="1" noResize="1" noEditPoints="1" noAdjustHandles="1" noChangeArrowheads="1" noChangeShapeType="1"/>
          </p:cNvSpPr>
          <p:nvPr/>
        </p:nvSpPr>
        <p:spPr>
          <a:xfrm>
            <a:off x="1607008" y="109382"/>
            <a:ext cx="1384550" cy="276999"/>
          </a:xfrm>
          <a:prstGeom prst="rect">
            <a:avLst/>
          </a:prstGeom>
          <a:ln w="38100">
            <a:solidFill>
              <a:srgbClr val="5B5D9B"/>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Vakdidactisch</a:t>
            </a:r>
          </a:p>
        </p:txBody>
      </p:sp>
      <p:sp>
        <p:nvSpPr>
          <p:cNvPr id="28" name="Tekstvak 27">
            <a:extLst>
              <a:ext uri="{FF2B5EF4-FFF2-40B4-BE49-F238E27FC236}">
                <a16:creationId xmlns:a16="http://schemas.microsoft.com/office/drawing/2014/main" id="{AB52A670-4A3E-249F-511C-BEE264121E6A}"/>
              </a:ext>
            </a:extLst>
          </p:cNvPr>
          <p:cNvSpPr txBox="1"/>
          <p:nvPr/>
        </p:nvSpPr>
        <p:spPr>
          <a:xfrm>
            <a:off x="1595598" y="467930"/>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Differentiëren</a:t>
            </a:r>
          </a:p>
        </p:txBody>
      </p:sp>
      <p:sp>
        <p:nvSpPr>
          <p:cNvPr id="29" name="Tekstvak 28">
            <a:extLst>
              <a:ext uri="{FF2B5EF4-FFF2-40B4-BE49-F238E27FC236}">
                <a16:creationId xmlns:a16="http://schemas.microsoft.com/office/drawing/2014/main" id="{33695217-C593-74BC-5487-7315335DD2B0}"/>
              </a:ext>
            </a:extLst>
          </p:cNvPr>
          <p:cNvSpPr txBox="1"/>
          <p:nvPr/>
        </p:nvSpPr>
        <p:spPr>
          <a:xfrm>
            <a:off x="1595598" y="789632"/>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Diversiteit</a:t>
            </a:r>
          </a:p>
        </p:txBody>
      </p:sp>
      <p:sp>
        <p:nvSpPr>
          <p:cNvPr id="30" name="Tekstvak 29">
            <a:extLst>
              <a:ext uri="{FF2B5EF4-FFF2-40B4-BE49-F238E27FC236}">
                <a16:creationId xmlns:a16="http://schemas.microsoft.com/office/drawing/2014/main" id="{617392DC-460E-DFEB-2959-3E2992CE6879}"/>
              </a:ext>
            </a:extLst>
          </p:cNvPr>
          <p:cNvSpPr txBox="1"/>
          <p:nvPr/>
        </p:nvSpPr>
        <p:spPr>
          <a:xfrm>
            <a:off x="1601558" y="1111334"/>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Inclusief handelen</a:t>
            </a:r>
          </a:p>
        </p:txBody>
      </p:sp>
      <p:sp>
        <p:nvSpPr>
          <p:cNvPr id="31" name="Tekstvak 30">
            <a:extLst>
              <a:ext uri="{FF2B5EF4-FFF2-40B4-BE49-F238E27FC236}">
                <a16:creationId xmlns:a16="http://schemas.microsoft.com/office/drawing/2014/main" id="{77FD9E1A-5648-0C1E-2957-29EDE7788B8D}"/>
              </a:ext>
            </a:extLst>
          </p:cNvPr>
          <p:cNvSpPr txBox="1"/>
          <p:nvPr/>
        </p:nvSpPr>
        <p:spPr>
          <a:xfrm>
            <a:off x="1601557" y="1433036"/>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Ontdekkend leren</a:t>
            </a:r>
          </a:p>
        </p:txBody>
      </p:sp>
      <p:sp>
        <p:nvSpPr>
          <p:cNvPr id="32" name="Tekstvak 31">
            <a:extLst>
              <a:ext uri="{FF2B5EF4-FFF2-40B4-BE49-F238E27FC236}">
                <a16:creationId xmlns:a16="http://schemas.microsoft.com/office/drawing/2014/main" id="{9061CD3C-5D9B-3FAF-4933-1E1519B46D33}"/>
              </a:ext>
            </a:extLst>
          </p:cNvPr>
          <p:cNvSpPr txBox="1"/>
          <p:nvPr/>
        </p:nvSpPr>
        <p:spPr>
          <a:xfrm>
            <a:off x="1601556" y="1754738"/>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Ontwerpend leren</a:t>
            </a:r>
          </a:p>
        </p:txBody>
      </p:sp>
      <p:sp>
        <p:nvSpPr>
          <p:cNvPr id="33" name="Tekstvak 32">
            <a:extLst>
              <a:ext uri="{FF2B5EF4-FFF2-40B4-BE49-F238E27FC236}">
                <a16:creationId xmlns:a16="http://schemas.microsoft.com/office/drawing/2014/main" id="{925C8DFA-AFCA-8900-6C65-290A0CB8D8DF}"/>
              </a:ext>
            </a:extLst>
          </p:cNvPr>
          <p:cNvSpPr txBox="1"/>
          <p:nvPr/>
        </p:nvSpPr>
        <p:spPr>
          <a:xfrm>
            <a:off x="1601556" y="2076440"/>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(Coöperatieve) werkvormen</a:t>
            </a:r>
          </a:p>
        </p:txBody>
      </p:sp>
      <p:sp>
        <p:nvSpPr>
          <p:cNvPr id="34" name="Tekstvak 33">
            <a:extLst>
              <a:ext uri="{FF2B5EF4-FFF2-40B4-BE49-F238E27FC236}">
                <a16:creationId xmlns:a16="http://schemas.microsoft.com/office/drawing/2014/main" id="{C9ABCDAD-CEEE-4D28-E8A7-821D16B43530}"/>
              </a:ext>
            </a:extLst>
          </p:cNvPr>
          <p:cNvSpPr txBox="1"/>
          <p:nvPr/>
        </p:nvSpPr>
        <p:spPr>
          <a:xfrm>
            <a:off x="1601556" y="2567419"/>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Bewegend leren</a:t>
            </a:r>
          </a:p>
        </p:txBody>
      </p:sp>
      <p:sp>
        <p:nvSpPr>
          <p:cNvPr id="35" name="Tekstvak 34">
            <a:extLst>
              <a:ext uri="{FF2B5EF4-FFF2-40B4-BE49-F238E27FC236}">
                <a16:creationId xmlns:a16="http://schemas.microsoft.com/office/drawing/2014/main" id="{5ACA6ADB-669D-09ED-DA89-A4DAD9AB6A0E}"/>
              </a:ext>
            </a:extLst>
          </p:cNvPr>
          <p:cNvSpPr txBox="1"/>
          <p:nvPr/>
        </p:nvSpPr>
        <p:spPr>
          <a:xfrm>
            <a:off x="1595601" y="2889121"/>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Verrijken / </a:t>
            </a:r>
            <a:r>
              <a:rPr lang="nl-NL" sz="1100" err="1"/>
              <a:t>compacten</a:t>
            </a:r>
            <a:endParaRPr lang="nl-NL" sz="1100"/>
          </a:p>
        </p:txBody>
      </p:sp>
      <p:sp>
        <p:nvSpPr>
          <p:cNvPr id="36" name="Tekstvak 35">
            <a:extLst>
              <a:ext uri="{FF2B5EF4-FFF2-40B4-BE49-F238E27FC236}">
                <a16:creationId xmlns:a16="http://schemas.microsoft.com/office/drawing/2014/main" id="{77712870-53E2-57F6-9C16-C34D4E81EC7F}"/>
              </a:ext>
            </a:extLst>
          </p:cNvPr>
          <p:cNvSpPr txBox="1"/>
          <p:nvPr/>
        </p:nvSpPr>
        <p:spPr>
          <a:xfrm>
            <a:off x="1595600" y="3380100"/>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Klassen-management</a:t>
            </a:r>
          </a:p>
        </p:txBody>
      </p:sp>
      <p:sp>
        <p:nvSpPr>
          <p:cNvPr id="37" name="Tekstvak 36">
            <a:extLst>
              <a:ext uri="{FF2B5EF4-FFF2-40B4-BE49-F238E27FC236}">
                <a16:creationId xmlns:a16="http://schemas.microsoft.com/office/drawing/2014/main" id="{390EED85-F2B1-CEED-C782-209A92848C2C}"/>
              </a:ext>
            </a:extLst>
          </p:cNvPr>
          <p:cNvSpPr txBox="1"/>
          <p:nvPr/>
        </p:nvSpPr>
        <p:spPr>
          <a:xfrm>
            <a:off x="1595600" y="3871079"/>
            <a:ext cx="1384550" cy="600164"/>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Gebruik van instrumenten/tools vanuit didactiek</a:t>
            </a:r>
          </a:p>
        </p:txBody>
      </p:sp>
      <p:sp>
        <p:nvSpPr>
          <p:cNvPr id="38" name="Tekstvak 37">
            <a:extLst>
              <a:ext uri="{FF2B5EF4-FFF2-40B4-BE49-F238E27FC236}">
                <a16:creationId xmlns:a16="http://schemas.microsoft.com/office/drawing/2014/main" id="{D3C72008-D7E3-8674-034C-E47172AB93BC}"/>
              </a:ext>
            </a:extLst>
          </p:cNvPr>
          <p:cNvSpPr txBox="1"/>
          <p:nvPr/>
        </p:nvSpPr>
        <p:spPr>
          <a:xfrm>
            <a:off x="1595600" y="4531335"/>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Sturen of begeleiden</a:t>
            </a:r>
          </a:p>
        </p:txBody>
      </p:sp>
      <p:sp>
        <p:nvSpPr>
          <p:cNvPr id="39" name="Tekstvak 38">
            <a:extLst>
              <a:ext uri="{FF2B5EF4-FFF2-40B4-BE49-F238E27FC236}">
                <a16:creationId xmlns:a16="http://schemas.microsoft.com/office/drawing/2014/main" id="{ACE80E38-1CAB-BF79-DBCC-3BC85A87D649}"/>
              </a:ext>
            </a:extLst>
          </p:cNvPr>
          <p:cNvSpPr txBox="1"/>
          <p:nvPr/>
        </p:nvSpPr>
        <p:spPr>
          <a:xfrm>
            <a:off x="1595600" y="5022314"/>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Rijke onderwijscontext</a:t>
            </a:r>
          </a:p>
        </p:txBody>
      </p:sp>
      <p:sp>
        <p:nvSpPr>
          <p:cNvPr id="40" name="Tekstvak 39">
            <a:extLst>
              <a:ext uri="{FF2B5EF4-FFF2-40B4-BE49-F238E27FC236}">
                <a16:creationId xmlns:a16="http://schemas.microsoft.com/office/drawing/2014/main" id="{669E92F6-AB74-0117-B546-4A083D83B57D}"/>
              </a:ext>
            </a:extLst>
          </p:cNvPr>
          <p:cNvSpPr txBox="1"/>
          <p:nvPr/>
        </p:nvSpPr>
        <p:spPr>
          <a:xfrm>
            <a:off x="1595599" y="5513293"/>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Activerende didactiek</a:t>
            </a:r>
          </a:p>
        </p:txBody>
      </p:sp>
      <p:sp>
        <p:nvSpPr>
          <p:cNvPr id="41" name="Tekstvak 40">
            <a:extLst>
              <a:ext uri="{FF2B5EF4-FFF2-40B4-BE49-F238E27FC236}">
                <a16:creationId xmlns:a16="http://schemas.microsoft.com/office/drawing/2014/main" id="{24E90369-9A80-B60B-EFB0-1AFCFC588378}"/>
              </a:ext>
            </a:extLst>
          </p:cNvPr>
          <p:cNvSpPr txBox="1"/>
          <p:nvPr/>
        </p:nvSpPr>
        <p:spPr>
          <a:xfrm>
            <a:off x="1607008" y="6004272"/>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Formatief evalueren</a:t>
            </a:r>
          </a:p>
        </p:txBody>
      </p:sp>
      <p:sp>
        <p:nvSpPr>
          <p:cNvPr id="42" name="Tekstvak 41">
            <a:extLst>
              <a:ext uri="{FF2B5EF4-FFF2-40B4-BE49-F238E27FC236}">
                <a16:creationId xmlns:a16="http://schemas.microsoft.com/office/drawing/2014/main" id="{D8674C75-FF7D-F68D-713F-920E379C6ED7}"/>
              </a:ext>
            </a:extLst>
          </p:cNvPr>
          <p:cNvSpPr txBox="1"/>
          <p:nvPr/>
        </p:nvSpPr>
        <p:spPr>
          <a:xfrm>
            <a:off x="3106665" y="107320"/>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Creatief handelen</a:t>
            </a:r>
          </a:p>
        </p:txBody>
      </p:sp>
      <p:sp>
        <p:nvSpPr>
          <p:cNvPr id="43" name="Tekstvak 42">
            <a:extLst>
              <a:ext uri="{FF2B5EF4-FFF2-40B4-BE49-F238E27FC236}">
                <a16:creationId xmlns:a16="http://schemas.microsoft.com/office/drawing/2014/main" id="{92C93EEB-8681-E8E7-4C59-BB3E2A139142}"/>
              </a:ext>
            </a:extLst>
          </p:cNvPr>
          <p:cNvSpPr txBox="1">
            <a:spLocks noGrp="1" noRot="1" noMove="1" noResize="1" noEditPoints="1" noAdjustHandles="1" noChangeArrowheads="1" noChangeShapeType="1"/>
          </p:cNvSpPr>
          <p:nvPr/>
        </p:nvSpPr>
        <p:spPr>
          <a:xfrm>
            <a:off x="3093897" y="1131837"/>
            <a:ext cx="1384550" cy="276999"/>
          </a:xfrm>
          <a:prstGeom prst="rect">
            <a:avLst/>
          </a:prstGeom>
          <a:ln w="38100">
            <a:solidFill>
              <a:srgbClr val="FFBF75"/>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Pedagogisch</a:t>
            </a:r>
          </a:p>
        </p:txBody>
      </p:sp>
      <p:sp>
        <p:nvSpPr>
          <p:cNvPr id="44" name="Tekstvak 43">
            <a:extLst>
              <a:ext uri="{FF2B5EF4-FFF2-40B4-BE49-F238E27FC236}">
                <a16:creationId xmlns:a16="http://schemas.microsoft.com/office/drawing/2014/main" id="{56D9A84D-1662-3F8E-B1AE-E717019233BE}"/>
              </a:ext>
            </a:extLst>
          </p:cNvPr>
          <p:cNvSpPr txBox="1"/>
          <p:nvPr/>
        </p:nvSpPr>
        <p:spPr>
          <a:xfrm>
            <a:off x="3095066" y="1498333"/>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Verschil maken voor kinderen</a:t>
            </a:r>
          </a:p>
        </p:txBody>
      </p:sp>
      <p:sp>
        <p:nvSpPr>
          <p:cNvPr id="45" name="Tekstvak 44">
            <a:extLst>
              <a:ext uri="{FF2B5EF4-FFF2-40B4-BE49-F238E27FC236}">
                <a16:creationId xmlns:a16="http://schemas.microsoft.com/office/drawing/2014/main" id="{82D7336F-30C3-DCDE-B81F-1F2C65F05F6F}"/>
              </a:ext>
            </a:extLst>
          </p:cNvPr>
          <p:cNvSpPr txBox="1"/>
          <p:nvPr/>
        </p:nvSpPr>
        <p:spPr>
          <a:xfrm>
            <a:off x="3095066" y="2003231"/>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Verschillen waarderen</a:t>
            </a:r>
          </a:p>
        </p:txBody>
      </p:sp>
      <p:sp>
        <p:nvSpPr>
          <p:cNvPr id="46" name="Tekstvak 45">
            <a:extLst>
              <a:ext uri="{FF2B5EF4-FFF2-40B4-BE49-F238E27FC236}">
                <a16:creationId xmlns:a16="http://schemas.microsoft.com/office/drawing/2014/main" id="{6019D7A2-0476-E78C-D28E-5C99E0F8AF0C}"/>
              </a:ext>
            </a:extLst>
          </p:cNvPr>
          <p:cNvSpPr txBox="1"/>
          <p:nvPr/>
        </p:nvSpPr>
        <p:spPr>
          <a:xfrm>
            <a:off x="3084920" y="2511195"/>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Kinderen een stem geven</a:t>
            </a:r>
          </a:p>
        </p:txBody>
      </p:sp>
      <p:sp>
        <p:nvSpPr>
          <p:cNvPr id="47" name="Tekstvak 46">
            <a:extLst>
              <a:ext uri="{FF2B5EF4-FFF2-40B4-BE49-F238E27FC236}">
                <a16:creationId xmlns:a16="http://schemas.microsoft.com/office/drawing/2014/main" id="{003B3737-487F-956B-76CF-3DF5B63486A3}"/>
              </a:ext>
            </a:extLst>
          </p:cNvPr>
          <p:cNvSpPr txBox="1"/>
          <p:nvPr/>
        </p:nvSpPr>
        <p:spPr>
          <a:xfrm>
            <a:off x="3095066" y="3013027"/>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Communiceren</a:t>
            </a:r>
          </a:p>
        </p:txBody>
      </p:sp>
      <p:sp>
        <p:nvSpPr>
          <p:cNvPr id="48" name="Tekstvak 47">
            <a:extLst>
              <a:ext uri="{FF2B5EF4-FFF2-40B4-BE49-F238E27FC236}">
                <a16:creationId xmlns:a16="http://schemas.microsoft.com/office/drawing/2014/main" id="{25EAC4BB-18D6-0F5E-4A94-2AF81FB677E0}"/>
              </a:ext>
            </a:extLst>
          </p:cNvPr>
          <p:cNvSpPr txBox="1"/>
          <p:nvPr/>
        </p:nvSpPr>
        <p:spPr>
          <a:xfrm>
            <a:off x="3095066" y="3348648"/>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Groepsdynamiek</a:t>
            </a:r>
          </a:p>
        </p:txBody>
      </p:sp>
      <p:sp>
        <p:nvSpPr>
          <p:cNvPr id="49" name="Tekstvak 48">
            <a:extLst>
              <a:ext uri="{FF2B5EF4-FFF2-40B4-BE49-F238E27FC236}">
                <a16:creationId xmlns:a16="http://schemas.microsoft.com/office/drawing/2014/main" id="{D00E657F-5D7B-273B-E608-B69798E6DAC2}"/>
              </a:ext>
            </a:extLst>
          </p:cNvPr>
          <p:cNvSpPr txBox="1"/>
          <p:nvPr/>
        </p:nvSpPr>
        <p:spPr>
          <a:xfrm>
            <a:off x="3095066" y="3684269"/>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Observeren/</a:t>
            </a:r>
          </a:p>
          <a:p>
            <a:pPr algn="ctr"/>
            <a:r>
              <a:rPr lang="nl-NL" sz="1100">
                <a:solidFill>
                  <a:schemeClr val="tx1"/>
                </a:solidFill>
              </a:rPr>
              <a:t>signaleren</a:t>
            </a:r>
          </a:p>
        </p:txBody>
      </p:sp>
      <p:sp>
        <p:nvSpPr>
          <p:cNvPr id="50" name="Tekstvak 49">
            <a:extLst>
              <a:ext uri="{FF2B5EF4-FFF2-40B4-BE49-F238E27FC236}">
                <a16:creationId xmlns:a16="http://schemas.microsoft.com/office/drawing/2014/main" id="{74C179B0-172C-66C1-26FB-49A829C397F7}"/>
              </a:ext>
            </a:extLst>
          </p:cNvPr>
          <p:cNvSpPr txBox="1"/>
          <p:nvPr/>
        </p:nvSpPr>
        <p:spPr>
          <a:xfrm>
            <a:off x="3095066" y="4189167"/>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Oudergesprekken</a:t>
            </a:r>
          </a:p>
        </p:txBody>
      </p:sp>
      <p:sp>
        <p:nvSpPr>
          <p:cNvPr id="51" name="Tekstvak 50">
            <a:extLst>
              <a:ext uri="{FF2B5EF4-FFF2-40B4-BE49-F238E27FC236}">
                <a16:creationId xmlns:a16="http://schemas.microsoft.com/office/drawing/2014/main" id="{7BBB68C9-9185-3DEF-8D4D-761789B9CFF4}"/>
              </a:ext>
            </a:extLst>
          </p:cNvPr>
          <p:cNvSpPr txBox="1"/>
          <p:nvPr/>
        </p:nvSpPr>
        <p:spPr>
          <a:xfrm>
            <a:off x="3095066" y="4524788"/>
            <a:ext cx="1384550" cy="600164"/>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Gebruik van instrumenten/tools vanuit pedagogiek</a:t>
            </a:r>
          </a:p>
        </p:txBody>
      </p:sp>
      <p:sp>
        <p:nvSpPr>
          <p:cNvPr id="52" name="Tekstvak 51">
            <a:extLst>
              <a:ext uri="{FF2B5EF4-FFF2-40B4-BE49-F238E27FC236}">
                <a16:creationId xmlns:a16="http://schemas.microsoft.com/office/drawing/2014/main" id="{9AE4970E-E7FD-B5EA-799C-3D14A87CC53D}"/>
              </a:ext>
            </a:extLst>
          </p:cNvPr>
          <p:cNvSpPr txBox="1"/>
          <p:nvPr/>
        </p:nvSpPr>
        <p:spPr>
          <a:xfrm>
            <a:off x="3095066" y="5198963"/>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Sturen of begeleiden op maat</a:t>
            </a:r>
          </a:p>
        </p:txBody>
      </p:sp>
      <p:sp>
        <p:nvSpPr>
          <p:cNvPr id="53" name="Tekstvak 52">
            <a:extLst>
              <a:ext uri="{FF2B5EF4-FFF2-40B4-BE49-F238E27FC236}">
                <a16:creationId xmlns:a16="http://schemas.microsoft.com/office/drawing/2014/main" id="{090AFB28-4FE3-F3A4-9609-DF32F0A08271}"/>
              </a:ext>
            </a:extLst>
          </p:cNvPr>
          <p:cNvSpPr txBox="1"/>
          <p:nvPr/>
        </p:nvSpPr>
        <p:spPr>
          <a:xfrm>
            <a:off x="3095066" y="5703861"/>
            <a:ext cx="1384550" cy="600164"/>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Vorm en inhoud geven aan de zorgstructuur</a:t>
            </a:r>
          </a:p>
        </p:txBody>
      </p:sp>
      <p:sp>
        <p:nvSpPr>
          <p:cNvPr id="54" name="Tekstvak 53">
            <a:extLst>
              <a:ext uri="{FF2B5EF4-FFF2-40B4-BE49-F238E27FC236}">
                <a16:creationId xmlns:a16="http://schemas.microsoft.com/office/drawing/2014/main" id="{9437B026-4DFF-2F5E-3B12-21285A9CD5EC}"/>
              </a:ext>
            </a:extLst>
          </p:cNvPr>
          <p:cNvSpPr txBox="1"/>
          <p:nvPr/>
        </p:nvSpPr>
        <p:spPr>
          <a:xfrm>
            <a:off x="4596710" y="462180"/>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Veiligheid</a:t>
            </a:r>
          </a:p>
        </p:txBody>
      </p:sp>
      <p:sp>
        <p:nvSpPr>
          <p:cNvPr id="55" name="Tekstvak 54">
            <a:extLst>
              <a:ext uri="{FF2B5EF4-FFF2-40B4-BE49-F238E27FC236}">
                <a16:creationId xmlns:a16="http://schemas.microsoft.com/office/drawing/2014/main" id="{CD024ADB-7CCB-C9B6-748B-1F462F0EF03B}"/>
              </a:ext>
            </a:extLst>
          </p:cNvPr>
          <p:cNvSpPr txBox="1">
            <a:spLocks noGrp="1" noRot="1" noMove="1" noResize="1" noEditPoints="1" noAdjustHandles="1" noChangeArrowheads="1" noChangeShapeType="1"/>
          </p:cNvSpPr>
          <p:nvPr/>
        </p:nvSpPr>
        <p:spPr>
          <a:xfrm>
            <a:off x="4596710" y="2191750"/>
            <a:ext cx="1384550" cy="461665"/>
          </a:xfrm>
          <a:prstGeom prst="rect">
            <a:avLst/>
          </a:prstGeom>
          <a:ln w="38100">
            <a:solidFill>
              <a:srgbClr val="94A65C"/>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Persoonlijkheidskenmerken</a:t>
            </a:r>
          </a:p>
        </p:txBody>
      </p:sp>
      <p:sp>
        <p:nvSpPr>
          <p:cNvPr id="56" name="Tekstvak 55">
            <a:extLst>
              <a:ext uri="{FF2B5EF4-FFF2-40B4-BE49-F238E27FC236}">
                <a16:creationId xmlns:a16="http://schemas.microsoft.com/office/drawing/2014/main" id="{396483C4-44BA-9854-CE6F-5B95933CE2B7}"/>
              </a:ext>
            </a:extLst>
          </p:cNvPr>
          <p:cNvSpPr txBox="1"/>
          <p:nvPr/>
        </p:nvSpPr>
        <p:spPr>
          <a:xfrm>
            <a:off x="4596710" y="2739559"/>
            <a:ext cx="1384550" cy="769441"/>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Nieuwsgierig/</a:t>
            </a:r>
          </a:p>
          <a:p>
            <a:pPr algn="ctr"/>
            <a:r>
              <a:rPr lang="nl-NL" sz="1100"/>
              <a:t>verwonderen/ onderzoekende houding</a:t>
            </a:r>
          </a:p>
        </p:txBody>
      </p:sp>
      <p:sp>
        <p:nvSpPr>
          <p:cNvPr id="57" name="Tekstvak 56">
            <a:extLst>
              <a:ext uri="{FF2B5EF4-FFF2-40B4-BE49-F238E27FC236}">
                <a16:creationId xmlns:a16="http://schemas.microsoft.com/office/drawing/2014/main" id="{A1E90EF7-BC18-F819-E078-94FD0CFE6124}"/>
              </a:ext>
            </a:extLst>
          </p:cNvPr>
          <p:cNvSpPr txBox="1"/>
          <p:nvPr/>
        </p:nvSpPr>
        <p:spPr>
          <a:xfrm>
            <a:off x="4596710" y="3595144"/>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Flexibel</a:t>
            </a:r>
          </a:p>
        </p:txBody>
      </p:sp>
      <p:sp>
        <p:nvSpPr>
          <p:cNvPr id="58" name="Tekstvak 57">
            <a:extLst>
              <a:ext uri="{FF2B5EF4-FFF2-40B4-BE49-F238E27FC236}">
                <a16:creationId xmlns:a16="http://schemas.microsoft.com/office/drawing/2014/main" id="{AE9F1023-C7D4-5DA0-73AF-CCC9A1E534C5}"/>
              </a:ext>
            </a:extLst>
          </p:cNvPr>
          <p:cNvSpPr txBox="1"/>
          <p:nvPr/>
        </p:nvSpPr>
        <p:spPr>
          <a:xfrm>
            <a:off x="4596710" y="3942898"/>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Eigenzinnig</a:t>
            </a:r>
          </a:p>
        </p:txBody>
      </p:sp>
      <p:sp>
        <p:nvSpPr>
          <p:cNvPr id="59" name="Tekstvak 58">
            <a:extLst>
              <a:ext uri="{FF2B5EF4-FFF2-40B4-BE49-F238E27FC236}">
                <a16:creationId xmlns:a16="http://schemas.microsoft.com/office/drawing/2014/main" id="{B171F655-6E04-E952-1564-6C8457536929}"/>
              </a:ext>
            </a:extLst>
          </p:cNvPr>
          <p:cNvSpPr txBox="1"/>
          <p:nvPr/>
        </p:nvSpPr>
        <p:spPr>
          <a:xfrm>
            <a:off x="4596710" y="429065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Kritisch</a:t>
            </a:r>
          </a:p>
        </p:txBody>
      </p:sp>
      <p:sp>
        <p:nvSpPr>
          <p:cNvPr id="61" name="Tekstvak 60">
            <a:extLst>
              <a:ext uri="{FF2B5EF4-FFF2-40B4-BE49-F238E27FC236}">
                <a16:creationId xmlns:a16="http://schemas.microsoft.com/office/drawing/2014/main" id="{8F93C572-FFE9-ECD1-2D25-399CFBCAA9FC}"/>
              </a:ext>
            </a:extLst>
          </p:cNvPr>
          <p:cNvSpPr txBox="1"/>
          <p:nvPr/>
        </p:nvSpPr>
        <p:spPr>
          <a:xfrm>
            <a:off x="4596710" y="5155437"/>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Samenwerken</a:t>
            </a:r>
          </a:p>
        </p:txBody>
      </p:sp>
      <p:sp>
        <p:nvSpPr>
          <p:cNvPr id="62" name="Tekstvak 61">
            <a:extLst>
              <a:ext uri="{FF2B5EF4-FFF2-40B4-BE49-F238E27FC236}">
                <a16:creationId xmlns:a16="http://schemas.microsoft.com/office/drawing/2014/main" id="{7160D75E-748E-4444-B1A6-76AD881E4F95}"/>
              </a:ext>
            </a:extLst>
          </p:cNvPr>
          <p:cNvSpPr txBox="1"/>
          <p:nvPr/>
        </p:nvSpPr>
        <p:spPr>
          <a:xfrm>
            <a:off x="4596710" y="5503191"/>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Zelfwerkzaamheid</a:t>
            </a:r>
          </a:p>
        </p:txBody>
      </p:sp>
      <p:sp>
        <p:nvSpPr>
          <p:cNvPr id="63" name="Tekstvak 62">
            <a:extLst>
              <a:ext uri="{FF2B5EF4-FFF2-40B4-BE49-F238E27FC236}">
                <a16:creationId xmlns:a16="http://schemas.microsoft.com/office/drawing/2014/main" id="{536E31B7-A451-F455-0C66-C9A418CA5001}"/>
              </a:ext>
            </a:extLst>
          </p:cNvPr>
          <p:cNvSpPr txBox="1"/>
          <p:nvPr/>
        </p:nvSpPr>
        <p:spPr>
          <a:xfrm>
            <a:off x="4596710" y="5850945"/>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Open staan</a:t>
            </a:r>
          </a:p>
        </p:txBody>
      </p:sp>
      <p:sp>
        <p:nvSpPr>
          <p:cNvPr id="64" name="Tekstvak 63">
            <a:extLst>
              <a:ext uri="{FF2B5EF4-FFF2-40B4-BE49-F238E27FC236}">
                <a16:creationId xmlns:a16="http://schemas.microsoft.com/office/drawing/2014/main" id="{DACD7A9F-8E64-E996-92F5-E7496A2BC877}"/>
              </a:ext>
            </a:extLst>
          </p:cNvPr>
          <p:cNvSpPr txBox="1"/>
          <p:nvPr/>
        </p:nvSpPr>
        <p:spPr>
          <a:xfrm>
            <a:off x="4596710" y="6198699"/>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Grenzen bewaken</a:t>
            </a:r>
          </a:p>
        </p:txBody>
      </p:sp>
      <p:sp>
        <p:nvSpPr>
          <p:cNvPr id="65" name="Tekstvak 64">
            <a:extLst>
              <a:ext uri="{FF2B5EF4-FFF2-40B4-BE49-F238E27FC236}">
                <a16:creationId xmlns:a16="http://schemas.microsoft.com/office/drawing/2014/main" id="{61BE0763-521A-6314-DABA-A9A37B360BB3}"/>
              </a:ext>
            </a:extLst>
          </p:cNvPr>
          <p:cNvSpPr txBox="1"/>
          <p:nvPr/>
        </p:nvSpPr>
        <p:spPr>
          <a:xfrm>
            <a:off x="4596710" y="6522717"/>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Zelfreflectie</a:t>
            </a:r>
          </a:p>
        </p:txBody>
      </p:sp>
      <p:sp>
        <p:nvSpPr>
          <p:cNvPr id="66" name="Tekstvak 65">
            <a:extLst>
              <a:ext uri="{FF2B5EF4-FFF2-40B4-BE49-F238E27FC236}">
                <a16:creationId xmlns:a16="http://schemas.microsoft.com/office/drawing/2014/main" id="{FFA7DEEA-C2C7-2BD1-EDD9-650CCDBB8176}"/>
              </a:ext>
            </a:extLst>
          </p:cNvPr>
          <p:cNvSpPr txBox="1"/>
          <p:nvPr/>
        </p:nvSpPr>
        <p:spPr>
          <a:xfrm>
            <a:off x="6087343" y="114426"/>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Professionele houding</a:t>
            </a:r>
          </a:p>
        </p:txBody>
      </p:sp>
      <p:sp>
        <p:nvSpPr>
          <p:cNvPr id="67" name="Tekstvak 66">
            <a:extLst>
              <a:ext uri="{FF2B5EF4-FFF2-40B4-BE49-F238E27FC236}">
                <a16:creationId xmlns:a16="http://schemas.microsoft.com/office/drawing/2014/main" id="{CB7AC995-8076-3D2C-DF46-454FD393242A}"/>
              </a:ext>
            </a:extLst>
          </p:cNvPr>
          <p:cNvSpPr txBox="1"/>
          <p:nvPr/>
        </p:nvSpPr>
        <p:spPr>
          <a:xfrm>
            <a:off x="6087343" y="1140036"/>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Analyseren</a:t>
            </a:r>
          </a:p>
        </p:txBody>
      </p:sp>
      <p:sp>
        <p:nvSpPr>
          <p:cNvPr id="68" name="Tekstvak 67">
            <a:extLst>
              <a:ext uri="{FF2B5EF4-FFF2-40B4-BE49-F238E27FC236}">
                <a16:creationId xmlns:a16="http://schemas.microsoft.com/office/drawing/2014/main" id="{7F1625D1-EF60-6E34-DB1D-E7256AC6A27A}"/>
              </a:ext>
            </a:extLst>
          </p:cNvPr>
          <p:cNvSpPr txBox="1"/>
          <p:nvPr/>
        </p:nvSpPr>
        <p:spPr>
          <a:xfrm>
            <a:off x="6074089" y="1477966"/>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Doelen stellen</a:t>
            </a:r>
          </a:p>
        </p:txBody>
      </p:sp>
      <p:sp>
        <p:nvSpPr>
          <p:cNvPr id="69" name="Tekstvak 68">
            <a:extLst>
              <a:ext uri="{FF2B5EF4-FFF2-40B4-BE49-F238E27FC236}">
                <a16:creationId xmlns:a16="http://schemas.microsoft.com/office/drawing/2014/main" id="{14069825-6CC2-21EA-3851-239EE3305662}"/>
              </a:ext>
            </a:extLst>
          </p:cNvPr>
          <p:cNvSpPr txBox="1"/>
          <p:nvPr/>
        </p:nvSpPr>
        <p:spPr>
          <a:xfrm>
            <a:off x="6087343" y="627231"/>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Omgaan met feedback</a:t>
            </a:r>
          </a:p>
        </p:txBody>
      </p:sp>
      <p:sp>
        <p:nvSpPr>
          <p:cNvPr id="70" name="Tekstvak 69">
            <a:extLst>
              <a:ext uri="{FF2B5EF4-FFF2-40B4-BE49-F238E27FC236}">
                <a16:creationId xmlns:a16="http://schemas.microsoft.com/office/drawing/2014/main" id="{3806E27D-BE55-1F03-EDFF-0D83FF3A734E}"/>
              </a:ext>
            </a:extLst>
          </p:cNvPr>
          <p:cNvSpPr txBox="1"/>
          <p:nvPr/>
        </p:nvSpPr>
        <p:spPr>
          <a:xfrm>
            <a:off x="6087343" y="182709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Co-creatie</a:t>
            </a:r>
          </a:p>
        </p:txBody>
      </p:sp>
      <p:sp>
        <p:nvSpPr>
          <p:cNvPr id="71" name="Tekstvak 70">
            <a:extLst>
              <a:ext uri="{FF2B5EF4-FFF2-40B4-BE49-F238E27FC236}">
                <a16:creationId xmlns:a16="http://schemas.microsoft.com/office/drawing/2014/main" id="{E601BB70-CC32-CB15-540D-178D56183A5A}"/>
              </a:ext>
            </a:extLst>
          </p:cNvPr>
          <p:cNvSpPr txBox="1"/>
          <p:nvPr/>
        </p:nvSpPr>
        <p:spPr>
          <a:xfrm>
            <a:off x="4596710" y="4638406"/>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Ontwikkelings-gericht</a:t>
            </a:r>
          </a:p>
        </p:txBody>
      </p:sp>
      <p:sp>
        <p:nvSpPr>
          <p:cNvPr id="72" name="Tekstvak 71">
            <a:extLst>
              <a:ext uri="{FF2B5EF4-FFF2-40B4-BE49-F238E27FC236}">
                <a16:creationId xmlns:a16="http://schemas.microsoft.com/office/drawing/2014/main" id="{22CACA50-F74F-A567-0ED3-9E9BC28A8900}"/>
              </a:ext>
            </a:extLst>
          </p:cNvPr>
          <p:cNvSpPr txBox="1">
            <a:spLocks noGrp="1" noRot="1" noMove="1" noResize="1" noEditPoints="1" noAdjustHandles="1" noChangeArrowheads="1" noChangeShapeType="1"/>
          </p:cNvSpPr>
          <p:nvPr/>
        </p:nvSpPr>
        <p:spPr>
          <a:xfrm>
            <a:off x="6087343" y="2170620"/>
            <a:ext cx="1384550" cy="276999"/>
          </a:xfrm>
          <a:prstGeom prst="rect">
            <a:avLst/>
          </a:prstGeom>
          <a:ln w="38100">
            <a:solidFill>
              <a:srgbClr val="B86A56"/>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Context</a:t>
            </a:r>
          </a:p>
        </p:txBody>
      </p:sp>
      <p:sp>
        <p:nvSpPr>
          <p:cNvPr id="73" name="Tekstvak 72">
            <a:extLst>
              <a:ext uri="{FF2B5EF4-FFF2-40B4-BE49-F238E27FC236}">
                <a16:creationId xmlns:a16="http://schemas.microsoft.com/office/drawing/2014/main" id="{19351E6C-9CA5-D2FE-FFF1-13E7D3887E7B}"/>
              </a:ext>
            </a:extLst>
          </p:cNvPr>
          <p:cNvSpPr txBox="1"/>
          <p:nvPr/>
        </p:nvSpPr>
        <p:spPr>
          <a:xfrm>
            <a:off x="6087343" y="2529537"/>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Onderwijstype</a:t>
            </a:r>
          </a:p>
        </p:txBody>
      </p:sp>
      <p:sp>
        <p:nvSpPr>
          <p:cNvPr id="74" name="Tekstvak 73">
            <a:extLst>
              <a:ext uri="{FF2B5EF4-FFF2-40B4-BE49-F238E27FC236}">
                <a16:creationId xmlns:a16="http://schemas.microsoft.com/office/drawing/2014/main" id="{00E76740-1662-0C17-A1B2-DC3FA036A2CE}"/>
              </a:ext>
            </a:extLst>
          </p:cNvPr>
          <p:cNvSpPr txBox="1"/>
          <p:nvPr/>
        </p:nvSpPr>
        <p:spPr>
          <a:xfrm>
            <a:off x="6074089" y="3167390"/>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Stad - dorp</a:t>
            </a:r>
          </a:p>
        </p:txBody>
      </p:sp>
      <p:sp>
        <p:nvSpPr>
          <p:cNvPr id="75" name="Tekstvak 74">
            <a:extLst>
              <a:ext uri="{FF2B5EF4-FFF2-40B4-BE49-F238E27FC236}">
                <a16:creationId xmlns:a16="http://schemas.microsoft.com/office/drawing/2014/main" id="{B1566B75-F157-5391-6A35-F2B94D64C34A}"/>
              </a:ext>
            </a:extLst>
          </p:cNvPr>
          <p:cNvSpPr txBox="1"/>
          <p:nvPr/>
        </p:nvSpPr>
        <p:spPr>
          <a:xfrm>
            <a:off x="6074089" y="2835654"/>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dirty="0"/>
              <a:t>Visie op onderwijs</a:t>
            </a:r>
          </a:p>
        </p:txBody>
      </p:sp>
      <p:sp>
        <p:nvSpPr>
          <p:cNvPr id="76" name="Tekstvak 75">
            <a:extLst>
              <a:ext uri="{FF2B5EF4-FFF2-40B4-BE49-F238E27FC236}">
                <a16:creationId xmlns:a16="http://schemas.microsoft.com/office/drawing/2014/main" id="{2E9203CD-B10D-7705-B7F7-DA6A90F68A85}"/>
              </a:ext>
            </a:extLst>
          </p:cNvPr>
          <p:cNvSpPr txBox="1"/>
          <p:nvPr/>
        </p:nvSpPr>
        <p:spPr>
          <a:xfrm>
            <a:off x="6087343" y="3560121"/>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Diversiteit populatie</a:t>
            </a:r>
          </a:p>
        </p:txBody>
      </p:sp>
      <p:sp>
        <p:nvSpPr>
          <p:cNvPr id="77" name="Tekstvak 76">
            <a:extLst>
              <a:ext uri="{FF2B5EF4-FFF2-40B4-BE49-F238E27FC236}">
                <a16:creationId xmlns:a16="http://schemas.microsoft.com/office/drawing/2014/main" id="{F3EA5E70-960A-7D23-BE3C-4D86EB30AA9B}"/>
              </a:ext>
            </a:extLst>
          </p:cNvPr>
          <p:cNvSpPr txBox="1"/>
          <p:nvPr/>
        </p:nvSpPr>
        <p:spPr>
          <a:xfrm>
            <a:off x="6087343" y="4072926"/>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Grootte van de school</a:t>
            </a:r>
          </a:p>
        </p:txBody>
      </p:sp>
      <p:sp>
        <p:nvSpPr>
          <p:cNvPr id="78" name="Tekstvak 77">
            <a:extLst>
              <a:ext uri="{FF2B5EF4-FFF2-40B4-BE49-F238E27FC236}">
                <a16:creationId xmlns:a16="http://schemas.microsoft.com/office/drawing/2014/main" id="{743B51D5-9630-F1C0-A961-A0F9B94B1B9C}"/>
              </a:ext>
            </a:extLst>
          </p:cNvPr>
          <p:cNvSpPr txBox="1"/>
          <p:nvPr/>
        </p:nvSpPr>
        <p:spPr>
          <a:xfrm>
            <a:off x="6087343" y="4585731"/>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Materialen</a:t>
            </a:r>
          </a:p>
        </p:txBody>
      </p:sp>
      <p:sp>
        <p:nvSpPr>
          <p:cNvPr id="79" name="Tekstvak 78">
            <a:extLst>
              <a:ext uri="{FF2B5EF4-FFF2-40B4-BE49-F238E27FC236}">
                <a16:creationId xmlns:a16="http://schemas.microsoft.com/office/drawing/2014/main" id="{196FBCC5-2AD8-70C2-BBA1-08D308C6CB66}"/>
              </a:ext>
            </a:extLst>
          </p:cNvPr>
          <p:cNvSpPr txBox="1"/>
          <p:nvPr/>
        </p:nvSpPr>
        <p:spPr>
          <a:xfrm>
            <a:off x="6087343" y="4929259"/>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Samenstelling team</a:t>
            </a:r>
          </a:p>
        </p:txBody>
      </p:sp>
      <p:sp>
        <p:nvSpPr>
          <p:cNvPr id="80" name="Tekstvak 79">
            <a:extLst>
              <a:ext uri="{FF2B5EF4-FFF2-40B4-BE49-F238E27FC236}">
                <a16:creationId xmlns:a16="http://schemas.microsoft.com/office/drawing/2014/main" id="{22F931FB-6281-7575-81EE-45105EE807D0}"/>
              </a:ext>
            </a:extLst>
          </p:cNvPr>
          <p:cNvSpPr txBox="1"/>
          <p:nvPr/>
        </p:nvSpPr>
        <p:spPr>
          <a:xfrm>
            <a:off x="6087343" y="5442058"/>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Werkplekbegeleider </a:t>
            </a:r>
          </a:p>
        </p:txBody>
      </p:sp>
      <p:sp>
        <p:nvSpPr>
          <p:cNvPr id="3" name="Tekstvak 2">
            <a:extLst>
              <a:ext uri="{FF2B5EF4-FFF2-40B4-BE49-F238E27FC236}">
                <a16:creationId xmlns:a16="http://schemas.microsoft.com/office/drawing/2014/main" id="{661BE0E7-4260-1F54-DE0C-B106E119324E}"/>
              </a:ext>
            </a:extLst>
          </p:cNvPr>
          <p:cNvSpPr txBox="1">
            <a:spLocks noGrp="1" noRot="1" noMove="1" noResize="1" noEditPoints="1" noAdjustHandles="1" noChangeArrowheads="1" noChangeShapeType="1"/>
          </p:cNvSpPr>
          <p:nvPr/>
        </p:nvSpPr>
        <p:spPr>
          <a:xfrm>
            <a:off x="8317734" y="215545"/>
            <a:ext cx="3216925" cy="369332"/>
          </a:xfrm>
          <a:prstGeom prst="rect">
            <a:avLst/>
          </a:prstGeom>
          <a:noFill/>
        </p:spPr>
        <p:txBody>
          <a:bodyPr wrap="square" rtlCol="0">
            <a:spAutoFit/>
          </a:bodyPr>
          <a:lstStyle/>
          <a:p>
            <a:pPr algn="ctr"/>
            <a:r>
              <a:rPr lang="nl-NL" b="1" i="1"/>
              <a:t>Ingevuld door begeleider</a:t>
            </a:r>
          </a:p>
        </p:txBody>
      </p:sp>
      <p:sp>
        <p:nvSpPr>
          <p:cNvPr id="5" name="Tekstvak 4">
            <a:extLst>
              <a:ext uri="{FF2B5EF4-FFF2-40B4-BE49-F238E27FC236}">
                <a16:creationId xmlns:a16="http://schemas.microsoft.com/office/drawing/2014/main" id="{E7B1B4A2-1758-E5D0-6196-8778A5043231}"/>
              </a:ext>
            </a:extLst>
          </p:cNvPr>
          <p:cNvSpPr txBox="1"/>
          <p:nvPr/>
        </p:nvSpPr>
        <p:spPr>
          <a:xfrm>
            <a:off x="4596710" y="114426"/>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Mediawijs</a:t>
            </a:r>
          </a:p>
        </p:txBody>
      </p:sp>
      <p:sp>
        <p:nvSpPr>
          <p:cNvPr id="6" name="Tekstvak 5">
            <a:extLst>
              <a:ext uri="{FF2B5EF4-FFF2-40B4-BE49-F238E27FC236}">
                <a16:creationId xmlns:a16="http://schemas.microsoft.com/office/drawing/2014/main" id="{D2A591C0-95B9-CDC4-3811-91232A6BA7FB}"/>
              </a:ext>
            </a:extLst>
          </p:cNvPr>
          <p:cNvSpPr txBox="1"/>
          <p:nvPr/>
        </p:nvSpPr>
        <p:spPr>
          <a:xfrm>
            <a:off x="1595598" y="6503079"/>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Digitaal vaardig</a:t>
            </a:r>
          </a:p>
        </p:txBody>
      </p:sp>
      <p:sp>
        <p:nvSpPr>
          <p:cNvPr id="15" name="Tekstvak 14">
            <a:extLst>
              <a:ext uri="{FF2B5EF4-FFF2-40B4-BE49-F238E27FC236}">
                <a16:creationId xmlns:a16="http://schemas.microsoft.com/office/drawing/2014/main" id="{AA6BE593-081E-4119-2462-EC775C8E5C63}"/>
              </a:ext>
            </a:extLst>
          </p:cNvPr>
          <p:cNvSpPr txBox="1"/>
          <p:nvPr/>
        </p:nvSpPr>
        <p:spPr>
          <a:xfrm>
            <a:off x="4596710" y="809934"/>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Diversiteit</a:t>
            </a:r>
          </a:p>
        </p:txBody>
      </p:sp>
      <p:sp>
        <p:nvSpPr>
          <p:cNvPr id="16" name="Tekstvak 15">
            <a:extLst>
              <a:ext uri="{FF2B5EF4-FFF2-40B4-BE49-F238E27FC236}">
                <a16:creationId xmlns:a16="http://schemas.microsoft.com/office/drawing/2014/main" id="{D15C89A0-411A-47FE-EE13-0A7375740906}"/>
              </a:ext>
            </a:extLst>
          </p:cNvPr>
          <p:cNvSpPr txBox="1"/>
          <p:nvPr/>
        </p:nvSpPr>
        <p:spPr>
          <a:xfrm>
            <a:off x="3106665" y="451768"/>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bg1"/>
                </a:solidFill>
              </a:rPr>
              <a:t>Talent ontwikkelen</a:t>
            </a:r>
          </a:p>
        </p:txBody>
      </p:sp>
      <p:sp>
        <p:nvSpPr>
          <p:cNvPr id="17" name="Tekstvak 16">
            <a:extLst>
              <a:ext uri="{FF2B5EF4-FFF2-40B4-BE49-F238E27FC236}">
                <a16:creationId xmlns:a16="http://schemas.microsoft.com/office/drawing/2014/main" id="{46996C5D-6C07-3B30-9283-4730F87476A6}"/>
              </a:ext>
            </a:extLst>
          </p:cNvPr>
          <p:cNvSpPr txBox="1"/>
          <p:nvPr/>
        </p:nvSpPr>
        <p:spPr>
          <a:xfrm>
            <a:off x="4596710" y="1157688"/>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Talent ontwikkelen/</a:t>
            </a:r>
          </a:p>
          <a:p>
            <a:pPr algn="ctr"/>
            <a:r>
              <a:rPr lang="nl-NL" sz="1100">
                <a:solidFill>
                  <a:schemeClr val="tx1"/>
                </a:solidFill>
              </a:rPr>
              <a:t>groeien</a:t>
            </a:r>
          </a:p>
        </p:txBody>
      </p:sp>
      <p:sp>
        <p:nvSpPr>
          <p:cNvPr id="19" name="Tekstvak 18">
            <a:extLst>
              <a:ext uri="{FF2B5EF4-FFF2-40B4-BE49-F238E27FC236}">
                <a16:creationId xmlns:a16="http://schemas.microsoft.com/office/drawing/2014/main" id="{4B7371D0-C5AD-24BC-16B3-6C978B5460FC}"/>
              </a:ext>
            </a:extLst>
          </p:cNvPr>
          <p:cNvSpPr txBox="1"/>
          <p:nvPr/>
        </p:nvSpPr>
        <p:spPr>
          <a:xfrm>
            <a:off x="3089818" y="6394802"/>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Inclusief handelen</a:t>
            </a:r>
          </a:p>
        </p:txBody>
      </p:sp>
      <p:sp>
        <p:nvSpPr>
          <p:cNvPr id="22" name="Tekstvak 21">
            <a:extLst>
              <a:ext uri="{FF2B5EF4-FFF2-40B4-BE49-F238E27FC236}">
                <a16:creationId xmlns:a16="http://schemas.microsoft.com/office/drawing/2014/main" id="{9D0A1B38-230F-6F8A-8C7F-D2BA069CA490}"/>
              </a:ext>
            </a:extLst>
          </p:cNvPr>
          <p:cNvSpPr txBox="1"/>
          <p:nvPr/>
        </p:nvSpPr>
        <p:spPr>
          <a:xfrm>
            <a:off x="3106665" y="796216"/>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bg1"/>
                </a:solidFill>
              </a:rPr>
              <a:t>Leren doe je overal</a:t>
            </a:r>
          </a:p>
        </p:txBody>
      </p:sp>
      <p:sp>
        <p:nvSpPr>
          <p:cNvPr id="60" name="Tekstvak 59">
            <a:extLst>
              <a:ext uri="{FF2B5EF4-FFF2-40B4-BE49-F238E27FC236}">
                <a16:creationId xmlns:a16="http://schemas.microsoft.com/office/drawing/2014/main" id="{B710770E-D72D-0C11-F600-32283BD1ED0B}"/>
              </a:ext>
            </a:extLst>
          </p:cNvPr>
          <p:cNvSpPr txBox="1"/>
          <p:nvPr/>
        </p:nvSpPr>
        <p:spPr>
          <a:xfrm>
            <a:off x="4596710" y="1674719"/>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Klassen-management</a:t>
            </a:r>
          </a:p>
        </p:txBody>
      </p:sp>
      <p:sp>
        <p:nvSpPr>
          <p:cNvPr id="81" name="Tekstvak 80">
            <a:extLst>
              <a:ext uri="{FF2B5EF4-FFF2-40B4-BE49-F238E27FC236}">
                <a16:creationId xmlns:a16="http://schemas.microsoft.com/office/drawing/2014/main" id="{7695381F-C2E8-B2A7-3CF8-F536B35EA913}"/>
              </a:ext>
            </a:extLst>
          </p:cNvPr>
          <p:cNvSpPr txBox="1"/>
          <p:nvPr/>
        </p:nvSpPr>
        <p:spPr>
          <a:xfrm>
            <a:off x="6083125" y="5785580"/>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sp>
        <p:nvSpPr>
          <p:cNvPr id="82" name="Tekstvak 81">
            <a:extLst>
              <a:ext uri="{FF2B5EF4-FFF2-40B4-BE49-F238E27FC236}">
                <a16:creationId xmlns:a16="http://schemas.microsoft.com/office/drawing/2014/main" id="{47644009-ACA6-474C-0D5D-3CF735E1A1EE}"/>
              </a:ext>
            </a:extLst>
          </p:cNvPr>
          <p:cNvSpPr txBox="1"/>
          <p:nvPr/>
        </p:nvSpPr>
        <p:spPr>
          <a:xfrm>
            <a:off x="6090161" y="6158104"/>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sp>
        <p:nvSpPr>
          <p:cNvPr id="83" name="Tekstvak 82">
            <a:extLst>
              <a:ext uri="{FF2B5EF4-FFF2-40B4-BE49-F238E27FC236}">
                <a16:creationId xmlns:a16="http://schemas.microsoft.com/office/drawing/2014/main" id="{8A3C3D2F-3B0A-DDC3-192E-D849E787E615}"/>
              </a:ext>
            </a:extLst>
          </p:cNvPr>
          <p:cNvSpPr txBox="1"/>
          <p:nvPr/>
        </p:nvSpPr>
        <p:spPr>
          <a:xfrm>
            <a:off x="6090930" y="6507983"/>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pic>
        <p:nvPicPr>
          <p:cNvPr id="84" name="Afbeelding 83" descr="Afbeelding met tekening, schets, clipart, kunst&#10;&#10;Door AI gegenereerde inhoud is mogelijk onjuist.">
            <a:extLst>
              <a:ext uri="{FF2B5EF4-FFF2-40B4-BE49-F238E27FC236}">
                <a16:creationId xmlns:a16="http://schemas.microsoft.com/office/drawing/2014/main" id="{9D1E64CF-CCC3-696D-A15F-9E8ACD49A3C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522450" y="797449"/>
            <a:ext cx="3012209" cy="5986766"/>
          </a:xfrm>
          <a:prstGeom prst="rect">
            <a:avLst/>
          </a:prstGeom>
        </p:spPr>
      </p:pic>
    </p:spTree>
    <p:extLst>
      <p:ext uri="{BB962C8B-B14F-4D97-AF65-F5344CB8AC3E}">
        <p14:creationId xmlns:p14="http://schemas.microsoft.com/office/powerpoint/2010/main" val="2167586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22610-6E90-E4A0-355A-5E1F5B0FC309}"/>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30A8DAE5-EC89-90DC-F196-99985E8A137F}"/>
              </a:ext>
            </a:extLst>
          </p:cNvPr>
          <p:cNvSpPr>
            <a:spLocks noGrp="1" noRot="1" noMove="1" noResize="1" noEditPoints="1" noAdjustHandles="1" noChangeArrowheads="1" noChangeShapeType="1"/>
          </p:cNvSpPr>
          <p:nvPr/>
        </p:nvSpPr>
        <p:spPr>
          <a:xfrm>
            <a:off x="7696261" y="0"/>
            <a:ext cx="449573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C15907E5-0C6D-1CB5-FBA9-D45697CD7EE7}"/>
              </a:ext>
            </a:extLst>
          </p:cNvPr>
          <p:cNvSpPr txBox="1">
            <a:spLocks noGrp="1" noRot="1" noMove="1" noResize="1" noEditPoints="1" noAdjustHandles="1" noChangeArrowheads="1" noChangeShapeType="1"/>
          </p:cNvSpPr>
          <p:nvPr/>
        </p:nvSpPr>
        <p:spPr>
          <a:xfrm>
            <a:off x="95749" y="109382"/>
            <a:ext cx="1384550" cy="276999"/>
          </a:xfrm>
          <a:prstGeom prst="rect">
            <a:avLst/>
          </a:prstGeom>
          <a:ln w="38100">
            <a:solidFill>
              <a:srgbClr val="66BFBF"/>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Vakinhoudelijk</a:t>
            </a:r>
          </a:p>
        </p:txBody>
      </p:sp>
      <p:sp>
        <p:nvSpPr>
          <p:cNvPr id="8" name="Tekstvak 7">
            <a:extLst>
              <a:ext uri="{FF2B5EF4-FFF2-40B4-BE49-F238E27FC236}">
                <a16:creationId xmlns:a16="http://schemas.microsoft.com/office/drawing/2014/main" id="{BB12E67D-8D7B-EB22-8253-A09A65D1A92B}"/>
              </a:ext>
            </a:extLst>
          </p:cNvPr>
          <p:cNvSpPr txBox="1"/>
          <p:nvPr/>
        </p:nvSpPr>
        <p:spPr>
          <a:xfrm>
            <a:off x="89362" y="1274196"/>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Vakkennis</a:t>
            </a:r>
          </a:p>
        </p:txBody>
      </p:sp>
      <p:sp>
        <p:nvSpPr>
          <p:cNvPr id="9" name="Tekstvak 8">
            <a:extLst>
              <a:ext uri="{FF2B5EF4-FFF2-40B4-BE49-F238E27FC236}">
                <a16:creationId xmlns:a16="http://schemas.microsoft.com/office/drawing/2014/main" id="{2D4F7BC9-52C2-462C-AE20-4E32DEE0C10D}"/>
              </a:ext>
            </a:extLst>
          </p:cNvPr>
          <p:cNvSpPr txBox="1"/>
          <p:nvPr/>
        </p:nvSpPr>
        <p:spPr>
          <a:xfrm>
            <a:off x="95749" y="454995"/>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Doorlopende leerlijnen</a:t>
            </a:r>
          </a:p>
        </p:txBody>
      </p:sp>
      <p:sp>
        <p:nvSpPr>
          <p:cNvPr id="10" name="Tekstvak 9">
            <a:extLst>
              <a:ext uri="{FF2B5EF4-FFF2-40B4-BE49-F238E27FC236}">
                <a16:creationId xmlns:a16="http://schemas.microsoft.com/office/drawing/2014/main" id="{874317E3-DB35-1DF7-5B43-1E270C8F13D3}"/>
              </a:ext>
            </a:extLst>
          </p:cNvPr>
          <p:cNvSpPr txBox="1"/>
          <p:nvPr/>
        </p:nvSpPr>
        <p:spPr>
          <a:xfrm>
            <a:off x="89362" y="94923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Talent ontwikkelen</a:t>
            </a:r>
          </a:p>
        </p:txBody>
      </p:sp>
      <p:sp>
        <p:nvSpPr>
          <p:cNvPr id="11" name="Tekstvak 10">
            <a:extLst>
              <a:ext uri="{FF2B5EF4-FFF2-40B4-BE49-F238E27FC236}">
                <a16:creationId xmlns:a16="http://schemas.microsoft.com/office/drawing/2014/main" id="{D1E85285-6336-CB9F-1B05-5CA524EC4A1F}"/>
              </a:ext>
            </a:extLst>
          </p:cNvPr>
          <p:cNvSpPr txBox="1"/>
          <p:nvPr/>
        </p:nvSpPr>
        <p:spPr>
          <a:xfrm>
            <a:off x="95751" y="257404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Methodieken</a:t>
            </a:r>
          </a:p>
        </p:txBody>
      </p:sp>
      <p:sp>
        <p:nvSpPr>
          <p:cNvPr id="12" name="Tekstvak 11">
            <a:extLst>
              <a:ext uri="{FF2B5EF4-FFF2-40B4-BE49-F238E27FC236}">
                <a16:creationId xmlns:a16="http://schemas.microsoft.com/office/drawing/2014/main" id="{ACB9A221-C619-FC07-0A76-2B68D6ED0696}"/>
              </a:ext>
            </a:extLst>
          </p:cNvPr>
          <p:cNvSpPr txBox="1"/>
          <p:nvPr/>
        </p:nvSpPr>
        <p:spPr>
          <a:xfrm>
            <a:off x="95753" y="1599158"/>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Visie op onderwijs</a:t>
            </a:r>
          </a:p>
        </p:txBody>
      </p:sp>
      <p:sp>
        <p:nvSpPr>
          <p:cNvPr id="13" name="Tekstvak 12">
            <a:extLst>
              <a:ext uri="{FF2B5EF4-FFF2-40B4-BE49-F238E27FC236}">
                <a16:creationId xmlns:a16="http://schemas.microsoft.com/office/drawing/2014/main" id="{1D9DD3DC-90D2-F567-8F84-B3D6BA1A4BDF}"/>
              </a:ext>
            </a:extLst>
          </p:cNvPr>
          <p:cNvSpPr txBox="1"/>
          <p:nvPr/>
        </p:nvSpPr>
        <p:spPr>
          <a:xfrm>
            <a:off x="95752" y="1924120"/>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Digitaal vaardig</a:t>
            </a:r>
          </a:p>
        </p:txBody>
      </p:sp>
      <p:sp>
        <p:nvSpPr>
          <p:cNvPr id="14" name="Tekstvak 13">
            <a:extLst>
              <a:ext uri="{FF2B5EF4-FFF2-40B4-BE49-F238E27FC236}">
                <a16:creationId xmlns:a16="http://schemas.microsoft.com/office/drawing/2014/main" id="{09ED211D-07D4-C4C6-4CAD-73D9E0F403AF}"/>
              </a:ext>
            </a:extLst>
          </p:cNvPr>
          <p:cNvSpPr txBox="1"/>
          <p:nvPr/>
        </p:nvSpPr>
        <p:spPr>
          <a:xfrm>
            <a:off x="95751" y="2249082"/>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Leren doe je overal</a:t>
            </a:r>
          </a:p>
        </p:txBody>
      </p:sp>
      <p:sp>
        <p:nvSpPr>
          <p:cNvPr id="18" name="Tekstvak 17">
            <a:extLst>
              <a:ext uri="{FF2B5EF4-FFF2-40B4-BE49-F238E27FC236}">
                <a16:creationId xmlns:a16="http://schemas.microsoft.com/office/drawing/2014/main" id="{AAF84719-9C53-31A4-6D60-5B907AA87D2D}"/>
              </a:ext>
            </a:extLst>
          </p:cNvPr>
          <p:cNvSpPr txBox="1"/>
          <p:nvPr/>
        </p:nvSpPr>
        <p:spPr>
          <a:xfrm>
            <a:off x="95751" y="2899006"/>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Inclusief werken en denken</a:t>
            </a:r>
          </a:p>
        </p:txBody>
      </p:sp>
      <p:sp>
        <p:nvSpPr>
          <p:cNvPr id="20" name="Tekstvak 19">
            <a:extLst>
              <a:ext uri="{FF2B5EF4-FFF2-40B4-BE49-F238E27FC236}">
                <a16:creationId xmlns:a16="http://schemas.microsoft.com/office/drawing/2014/main" id="{D8EBDFF0-F6D3-57BA-5C53-835B5051C8CB}"/>
              </a:ext>
            </a:extLst>
          </p:cNvPr>
          <p:cNvSpPr txBox="1"/>
          <p:nvPr/>
        </p:nvSpPr>
        <p:spPr>
          <a:xfrm>
            <a:off x="95753" y="3718207"/>
            <a:ext cx="1384550" cy="769441"/>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Overzicht houden op de ontwikkelingen van de groep</a:t>
            </a:r>
          </a:p>
        </p:txBody>
      </p:sp>
      <p:sp>
        <p:nvSpPr>
          <p:cNvPr id="21" name="Tekstvak 20">
            <a:extLst>
              <a:ext uri="{FF2B5EF4-FFF2-40B4-BE49-F238E27FC236}">
                <a16:creationId xmlns:a16="http://schemas.microsoft.com/office/drawing/2014/main" id="{A42257A7-E028-E281-AE43-10C90055AC8E}"/>
              </a:ext>
            </a:extLst>
          </p:cNvPr>
          <p:cNvSpPr txBox="1"/>
          <p:nvPr/>
        </p:nvSpPr>
        <p:spPr>
          <a:xfrm>
            <a:off x="95750" y="3393245"/>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Onderzoeken</a:t>
            </a:r>
          </a:p>
        </p:txBody>
      </p:sp>
      <p:sp>
        <p:nvSpPr>
          <p:cNvPr id="23" name="Tekstvak 22">
            <a:extLst>
              <a:ext uri="{FF2B5EF4-FFF2-40B4-BE49-F238E27FC236}">
                <a16:creationId xmlns:a16="http://schemas.microsoft.com/office/drawing/2014/main" id="{6DC7E829-6E11-E83E-7D84-3EACA243E172}"/>
              </a:ext>
            </a:extLst>
          </p:cNvPr>
          <p:cNvSpPr txBox="1"/>
          <p:nvPr/>
        </p:nvSpPr>
        <p:spPr>
          <a:xfrm>
            <a:off x="95749" y="4551000"/>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Aansluiten op de actualiteit</a:t>
            </a:r>
          </a:p>
        </p:txBody>
      </p:sp>
      <p:sp>
        <p:nvSpPr>
          <p:cNvPr id="24" name="Tekstvak 23">
            <a:extLst>
              <a:ext uri="{FF2B5EF4-FFF2-40B4-BE49-F238E27FC236}">
                <a16:creationId xmlns:a16="http://schemas.microsoft.com/office/drawing/2014/main" id="{78670125-A6A1-C8C7-9B31-E4DF571C8A95}"/>
              </a:ext>
            </a:extLst>
          </p:cNvPr>
          <p:cNvSpPr txBox="1"/>
          <p:nvPr/>
        </p:nvSpPr>
        <p:spPr>
          <a:xfrm>
            <a:off x="95753" y="5539478"/>
            <a:ext cx="1384550" cy="769441"/>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Handelen vanuit theorie en praktijk (</a:t>
            </a:r>
            <a:r>
              <a:rPr lang="nl-NL" sz="1100" err="1">
                <a:solidFill>
                  <a:schemeClr val="tx1"/>
                </a:solidFill>
              </a:rPr>
              <a:t>evidence-informed</a:t>
            </a:r>
            <a:r>
              <a:rPr lang="nl-NL" sz="1100">
                <a:solidFill>
                  <a:schemeClr val="tx1"/>
                </a:solidFill>
              </a:rPr>
              <a:t>)</a:t>
            </a:r>
          </a:p>
        </p:txBody>
      </p:sp>
      <p:sp>
        <p:nvSpPr>
          <p:cNvPr id="25" name="Tekstvak 24">
            <a:extLst>
              <a:ext uri="{FF2B5EF4-FFF2-40B4-BE49-F238E27FC236}">
                <a16:creationId xmlns:a16="http://schemas.microsoft.com/office/drawing/2014/main" id="{3FD8C207-8DE5-C2CC-97E2-50885FE235AA}"/>
              </a:ext>
            </a:extLst>
          </p:cNvPr>
          <p:cNvSpPr txBox="1"/>
          <p:nvPr/>
        </p:nvSpPr>
        <p:spPr>
          <a:xfrm>
            <a:off x="95753" y="6372274"/>
            <a:ext cx="1384550" cy="261610"/>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Cyclisch werken</a:t>
            </a:r>
          </a:p>
        </p:txBody>
      </p:sp>
      <p:sp>
        <p:nvSpPr>
          <p:cNvPr id="26" name="Tekstvak 25">
            <a:extLst>
              <a:ext uri="{FF2B5EF4-FFF2-40B4-BE49-F238E27FC236}">
                <a16:creationId xmlns:a16="http://schemas.microsoft.com/office/drawing/2014/main" id="{AB3D5EC5-8BB3-4EC7-32EF-69F8EDF6957D}"/>
              </a:ext>
            </a:extLst>
          </p:cNvPr>
          <p:cNvSpPr txBox="1"/>
          <p:nvPr/>
        </p:nvSpPr>
        <p:spPr>
          <a:xfrm>
            <a:off x="95753" y="5045239"/>
            <a:ext cx="1384550" cy="430887"/>
          </a:xfrm>
          <a:prstGeom prst="rect">
            <a:avLst/>
          </a:prstGeom>
          <a:solidFill>
            <a:srgbClr val="66BFBF"/>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Betekenisvol onderwijs</a:t>
            </a:r>
          </a:p>
        </p:txBody>
      </p:sp>
      <p:sp>
        <p:nvSpPr>
          <p:cNvPr id="27" name="Tekstvak 26">
            <a:extLst>
              <a:ext uri="{FF2B5EF4-FFF2-40B4-BE49-F238E27FC236}">
                <a16:creationId xmlns:a16="http://schemas.microsoft.com/office/drawing/2014/main" id="{E43DDAFA-484E-E804-A9E3-9B2C48C25E0C}"/>
              </a:ext>
            </a:extLst>
          </p:cNvPr>
          <p:cNvSpPr txBox="1">
            <a:spLocks noGrp="1" noRot="1" noMove="1" noResize="1" noEditPoints="1" noAdjustHandles="1" noChangeArrowheads="1" noChangeShapeType="1"/>
          </p:cNvSpPr>
          <p:nvPr/>
        </p:nvSpPr>
        <p:spPr>
          <a:xfrm>
            <a:off x="1607008" y="109382"/>
            <a:ext cx="1384550" cy="276999"/>
          </a:xfrm>
          <a:prstGeom prst="rect">
            <a:avLst/>
          </a:prstGeom>
          <a:ln w="38100">
            <a:solidFill>
              <a:srgbClr val="5B5D9B"/>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Vakdidactisch</a:t>
            </a:r>
          </a:p>
        </p:txBody>
      </p:sp>
      <p:sp>
        <p:nvSpPr>
          <p:cNvPr id="28" name="Tekstvak 27">
            <a:extLst>
              <a:ext uri="{FF2B5EF4-FFF2-40B4-BE49-F238E27FC236}">
                <a16:creationId xmlns:a16="http://schemas.microsoft.com/office/drawing/2014/main" id="{13D16675-CA8F-4228-7069-5D8729BFE47E}"/>
              </a:ext>
            </a:extLst>
          </p:cNvPr>
          <p:cNvSpPr txBox="1"/>
          <p:nvPr/>
        </p:nvSpPr>
        <p:spPr>
          <a:xfrm>
            <a:off x="1595598" y="467930"/>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Differentiëren</a:t>
            </a:r>
          </a:p>
        </p:txBody>
      </p:sp>
      <p:sp>
        <p:nvSpPr>
          <p:cNvPr id="29" name="Tekstvak 28">
            <a:extLst>
              <a:ext uri="{FF2B5EF4-FFF2-40B4-BE49-F238E27FC236}">
                <a16:creationId xmlns:a16="http://schemas.microsoft.com/office/drawing/2014/main" id="{FEE92DF7-9226-E769-932D-FCB42269205E}"/>
              </a:ext>
            </a:extLst>
          </p:cNvPr>
          <p:cNvSpPr txBox="1"/>
          <p:nvPr/>
        </p:nvSpPr>
        <p:spPr>
          <a:xfrm>
            <a:off x="1595598" y="789632"/>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Diversiteit</a:t>
            </a:r>
          </a:p>
        </p:txBody>
      </p:sp>
      <p:sp>
        <p:nvSpPr>
          <p:cNvPr id="30" name="Tekstvak 29">
            <a:extLst>
              <a:ext uri="{FF2B5EF4-FFF2-40B4-BE49-F238E27FC236}">
                <a16:creationId xmlns:a16="http://schemas.microsoft.com/office/drawing/2014/main" id="{298D7A94-7E31-1949-00B5-77CF8F3AE7EC}"/>
              </a:ext>
            </a:extLst>
          </p:cNvPr>
          <p:cNvSpPr txBox="1"/>
          <p:nvPr/>
        </p:nvSpPr>
        <p:spPr>
          <a:xfrm>
            <a:off x="1601558" y="1111334"/>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Inclusief handelen</a:t>
            </a:r>
          </a:p>
        </p:txBody>
      </p:sp>
      <p:sp>
        <p:nvSpPr>
          <p:cNvPr id="31" name="Tekstvak 30">
            <a:extLst>
              <a:ext uri="{FF2B5EF4-FFF2-40B4-BE49-F238E27FC236}">
                <a16:creationId xmlns:a16="http://schemas.microsoft.com/office/drawing/2014/main" id="{B41DEFA0-0D45-EDCC-1B13-437A4955DAFF}"/>
              </a:ext>
            </a:extLst>
          </p:cNvPr>
          <p:cNvSpPr txBox="1"/>
          <p:nvPr/>
        </p:nvSpPr>
        <p:spPr>
          <a:xfrm>
            <a:off x="1601557" y="1433036"/>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Ontdekkend leren</a:t>
            </a:r>
          </a:p>
        </p:txBody>
      </p:sp>
      <p:sp>
        <p:nvSpPr>
          <p:cNvPr id="32" name="Tekstvak 31">
            <a:extLst>
              <a:ext uri="{FF2B5EF4-FFF2-40B4-BE49-F238E27FC236}">
                <a16:creationId xmlns:a16="http://schemas.microsoft.com/office/drawing/2014/main" id="{CCEBFE2E-8FFB-AF5A-7DB8-6B2B5D8100B3}"/>
              </a:ext>
            </a:extLst>
          </p:cNvPr>
          <p:cNvSpPr txBox="1"/>
          <p:nvPr/>
        </p:nvSpPr>
        <p:spPr>
          <a:xfrm>
            <a:off x="1601556" y="1754738"/>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Ontwerpend leren</a:t>
            </a:r>
          </a:p>
        </p:txBody>
      </p:sp>
      <p:sp>
        <p:nvSpPr>
          <p:cNvPr id="33" name="Tekstvak 32">
            <a:extLst>
              <a:ext uri="{FF2B5EF4-FFF2-40B4-BE49-F238E27FC236}">
                <a16:creationId xmlns:a16="http://schemas.microsoft.com/office/drawing/2014/main" id="{14650B4E-3A97-C445-1B6A-8CA64E2593B2}"/>
              </a:ext>
            </a:extLst>
          </p:cNvPr>
          <p:cNvSpPr txBox="1"/>
          <p:nvPr/>
        </p:nvSpPr>
        <p:spPr>
          <a:xfrm>
            <a:off x="1601556" y="2076440"/>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(Coöperatieve) werkvormen</a:t>
            </a:r>
          </a:p>
        </p:txBody>
      </p:sp>
      <p:sp>
        <p:nvSpPr>
          <p:cNvPr id="34" name="Tekstvak 33">
            <a:extLst>
              <a:ext uri="{FF2B5EF4-FFF2-40B4-BE49-F238E27FC236}">
                <a16:creationId xmlns:a16="http://schemas.microsoft.com/office/drawing/2014/main" id="{B7EE9BA5-4D9D-7CB0-BB15-FD98E70852AE}"/>
              </a:ext>
            </a:extLst>
          </p:cNvPr>
          <p:cNvSpPr txBox="1"/>
          <p:nvPr/>
        </p:nvSpPr>
        <p:spPr>
          <a:xfrm>
            <a:off x="1601556" y="2567419"/>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Bewegend leren</a:t>
            </a:r>
          </a:p>
        </p:txBody>
      </p:sp>
      <p:sp>
        <p:nvSpPr>
          <p:cNvPr id="35" name="Tekstvak 34">
            <a:extLst>
              <a:ext uri="{FF2B5EF4-FFF2-40B4-BE49-F238E27FC236}">
                <a16:creationId xmlns:a16="http://schemas.microsoft.com/office/drawing/2014/main" id="{3DB600BC-5EC7-D1D2-7512-E2CC634B1D28}"/>
              </a:ext>
            </a:extLst>
          </p:cNvPr>
          <p:cNvSpPr txBox="1"/>
          <p:nvPr/>
        </p:nvSpPr>
        <p:spPr>
          <a:xfrm>
            <a:off x="1595601" y="2889121"/>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Verrijken / </a:t>
            </a:r>
            <a:r>
              <a:rPr lang="nl-NL" sz="1100" err="1"/>
              <a:t>compacten</a:t>
            </a:r>
            <a:endParaRPr lang="nl-NL" sz="1100"/>
          </a:p>
        </p:txBody>
      </p:sp>
      <p:sp>
        <p:nvSpPr>
          <p:cNvPr id="36" name="Tekstvak 35">
            <a:extLst>
              <a:ext uri="{FF2B5EF4-FFF2-40B4-BE49-F238E27FC236}">
                <a16:creationId xmlns:a16="http://schemas.microsoft.com/office/drawing/2014/main" id="{9AB23FFA-9BE9-B8F4-6EEC-372638BC48F0}"/>
              </a:ext>
            </a:extLst>
          </p:cNvPr>
          <p:cNvSpPr txBox="1"/>
          <p:nvPr/>
        </p:nvSpPr>
        <p:spPr>
          <a:xfrm>
            <a:off x="1595600" y="3380100"/>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Klassen-management</a:t>
            </a:r>
          </a:p>
        </p:txBody>
      </p:sp>
      <p:sp>
        <p:nvSpPr>
          <p:cNvPr id="37" name="Tekstvak 36">
            <a:extLst>
              <a:ext uri="{FF2B5EF4-FFF2-40B4-BE49-F238E27FC236}">
                <a16:creationId xmlns:a16="http://schemas.microsoft.com/office/drawing/2014/main" id="{2152EADE-5DB7-1B76-7BD4-15AFABA20DB0}"/>
              </a:ext>
            </a:extLst>
          </p:cNvPr>
          <p:cNvSpPr txBox="1"/>
          <p:nvPr/>
        </p:nvSpPr>
        <p:spPr>
          <a:xfrm>
            <a:off x="1595600" y="3871079"/>
            <a:ext cx="1384550" cy="600164"/>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Gebruik van instrumenten/tools vanuit didactiek</a:t>
            </a:r>
          </a:p>
        </p:txBody>
      </p:sp>
      <p:sp>
        <p:nvSpPr>
          <p:cNvPr id="38" name="Tekstvak 37">
            <a:extLst>
              <a:ext uri="{FF2B5EF4-FFF2-40B4-BE49-F238E27FC236}">
                <a16:creationId xmlns:a16="http://schemas.microsoft.com/office/drawing/2014/main" id="{9F1C25D4-5C57-4302-3270-A3B0C8897FD1}"/>
              </a:ext>
            </a:extLst>
          </p:cNvPr>
          <p:cNvSpPr txBox="1"/>
          <p:nvPr/>
        </p:nvSpPr>
        <p:spPr>
          <a:xfrm>
            <a:off x="1595600" y="4531335"/>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Sturen of begeleiden</a:t>
            </a:r>
          </a:p>
        </p:txBody>
      </p:sp>
      <p:sp>
        <p:nvSpPr>
          <p:cNvPr id="39" name="Tekstvak 38">
            <a:extLst>
              <a:ext uri="{FF2B5EF4-FFF2-40B4-BE49-F238E27FC236}">
                <a16:creationId xmlns:a16="http://schemas.microsoft.com/office/drawing/2014/main" id="{0D872662-5893-4863-4EF6-38EBEDEC0EEB}"/>
              </a:ext>
            </a:extLst>
          </p:cNvPr>
          <p:cNvSpPr txBox="1"/>
          <p:nvPr/>
        </p:nvSpPr>
        <p:spPr>
          <a:xfrm>
            <a:off x="1595600" y="5022314"/>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Rijke onderwijscontext</a:t>
            </a:r>
          </a:p>
        </p:txBody>
      </p:sp>
      <p:sp>
        <p:nvSpPr>
          <p:cNvPr id="40" name="Tekstvak 39">
            <a:extLst>
              <a:ext uri="{FF2B5EF4-FFF2-40B4-BE49-F238E27FC236}">
                <a16:creationId xmlns:a16="http://schemas.microsoft.com/office/drawing/2014/main" id="{50873F94-882C-1D33-60D3-8DCC54D83B44}"/>
              </a:ext>
            </a:extLst>
          </p:cNvPr>
          <p:cNvSpPr txBox="1"/>
          <p:nvPr/>
        </p:nvSpPr>
        <p:spPr>
          <a:xfrm>
            <a:off x="1595599" y="5513293"/>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Activerende didactiek</a:t>
            </a:r>
          </a:p>
        </p:txBody>
      </p:sp>
      <p:sp>
        <p:nvSpPr>
          <p:cNvPr id="41" name="Tekstvak 40">
            <a:extLst>
              <a:ext uri="{FF2B5EF4-FFF2-40B4-BE49-F238E27FC236}">
                <a16:creationId xmlns:a16="http://schemas.microsoft.com/office/drawing/2014/main" id="{36CF2C29-2C88-7CD1-F591-BDA0CCDC603F}"/>
              </a:ext>
            </a:extLst>
          </p:cNvPr>
          <p:cNvSpPr txBox="1"/>
          <p:nvPr/>
        </p:nvSpPr>
        <p:spPr>
          <a:xfrm>
            <a:off x="1607008" y="6004272"/>
            <a:ext cx="1384550" cy="430887"/>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Formatief evalueren</a:t>
            </a:r>
          </a:p>
        </p:txBody>
      </p:sp>
      <p:sp>
        <p:nvSpPr>
          <p:cNvPr id="42" name="Tekstvak 41">
            <a:extLst>
              <a:ext uri="{FF2B5EF4-FFF2-40B4-BE49-F238E27FC236}">
                <a16:creationId xmlns:a16="http://schemas.microsoft.com/office/drawing/2014/main" id="{483D5885-9823-1DA3-3177-285C9A18CBFD}"/>
              </a:ext>
            </a:extLst>
          </p:cNvPr>
          <p:cNvSpPr txBox="1"/>
          <p:nvPr/>
        </p:nvSpPr>
        <p:spPr>
          <a:xfrm>
            <a:off x="3106665" y="107320"/>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Creatief handelen</a:t>
            </a:r>
          </a:p>
        </p:txBody>
      </p:sp>
      <p:sp>
        <p:nvSpPr>
          <p:cNvPr id="43" name="Tekstvak 42">
            <a:extLst>
              <a:ext uri="{FF2B5EF4-FFF2-40B4-BE49-F238E27FC236}">
                <a16:creationId xmlns:a16="http://schemas.microsoft.com/office/drawing/2014/main" id="{CB5FED29-424A-D203-88B7-BA414DBA63DE}"/>
              </a:ext>
            </a:extLst>
          </p:cNvPr>
          <p:cNvSpPr txBox="1">
            <a:spLocks noGrp="1" noRot="1" noMove="1" noResize="1" noEditPoints="1" noAdjustHandles="1" noChangeArrowheads="1" noChangeShapeType="1"/>
          </p:cNvSpPr>
          <p:nvPr/>
        </p:nvSpPr>
        <p:spPr>
          <a:xfrm>
            <a:off x="3093897" y="1131837"/>
            <a:ext cx="1384550" cy="276999"/>
          </a:xfrm>
          <a:prstGeom prst="rect">
            <a:avLst/>
          </a:prstGeom>
          <a:ln w="38100">
            <a:solidFill>
              <a:srgbClr val="FFBF75"/>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Pedagogisch</a:t>
            </a:r>
          </a:p>
        </p:txBody>
      </p:sp>
      <p:sp>
        <p:nvSpPr>
          <p:cNvPr id="44" name="Tekstvak 43">
            <a:extLst>
              <a:ext uri="{FF2B5EF4-FFF2-40B4-BE49-F238E27FC236}">
                <a16:creationId xmlns:a16="http://schemas.microsoft.com/office/drawing/2014/main" id="{FCBD9FB3-B61C-BDE2-7FB3-854D023FD8DE}"/>
              </a:ext>
            </a:extLst>
          </p:cNvPr>
          <p:cNvSpPr txBox="1"/>
          <p:nvPr/>
        </p:nvSpPr>
        <p:spPr>
          <a:xfrm>
            <a:off x="3095066" y="1498333"/>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Verschil maken voor kinderen</a:t>
            </a:r>
          </a:p>
        </p:txBody>
      </p:sp>
      <p:sp>
        <p:nvSpPr>
          <p:cNvPr id="45" name="Tekstvak 44">
            <a:extLst>
              <a:ext uri="{FF2B5EF4-FFF2-40B4-BE49-F238E27FC236}">
                <a16:creationId xmlns:a16="http://schemas.microsoft.com/office/drawing/2014/main" id="{EFE07DD9-C66A-E0C1-E091-2C7988FEBDFA}"/>
              </a:ext>
            </a:extLst>
          </p:cNvPr>
          <p:cNvSpPr txBox="1"/>
          <p:nvPr/>
        </p:nvSpPr>
        <p:spPr>
          <a:xfrm>
            <a:off x="3095066" y="2003231"/>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Verschillen waarderen</a:t>
            </a:r>
          </a:p>
        </p:txBody>
      </p:sp>
      <p:sp>
        <p:nvSpPr>
          <p:cNvPr id="46" name="Tekstvak 45">
            <a:extLst>
              <a:ext uri="{FF2B5EF4-FFF2-40B4-BE49-F238E27FC236}">
                <a16:creationId xmlns:a16="http://schemas.microsoft.com/office/drawing/2014/main" id="{DE756ADF-1348-60D3-1141-9946C7570B7D}"/>
              </a:ext>
            </a:extLst>
          </p:cNvPr>
          <p:cNvSpPr txBox="1"/>
          <p:nvPr/>
        </p:nvSpPr>
        <p:spPr>
          <a:xfrm>
            <a:off x="3084920" y="2511195"/>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Kinderen een stem geven</a:t>
            </a:r>
          </a:p>
        </p:txBody>
      </p:sp>
      <p:sp>
        <p:nvSpPr>
          <p:cNvPr id="47" name="Tekstvak 46">
            <a:extLst>
              <a:ext uri="{FF2B5EF4-FFF2-40B4-BE49-F238E27FC236}">
                <a16:creationId xmlns:a16="http://schemas.microsoft.com/office/drawing/2014/main" id="{0B50A05D-BD4B-74B1-5300-4EF0EE2BC8E0}"/>
              </a:ext>
            </a:extLst>
          </p:cNvPr>
          <p:cNvSpPr txBox="1"/>
          <p:nvPr/>
        </p:nvSpPr>
        <p:spPr>
          <a:xfrm>
            <a:off x="3095066" y="3013027"/>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Communiceren</a:t>
            </a:r>
          </a:p>
        </p:txBody>
      </p:sp>
      <p:sp>
        <p:nvSpPr>
          <p:cNvPr id="48" name="Tekstvak 47">
            <a:extLst>
              <a:ext uri="{FF2B5EF4-FFF2-40B4-BE49-F238E27FC236}">
                <a16:creationId xmlns:a16="http://schemas.microsoft.com/office/drawing/2014/main" id="{DCE459EA-1633-E599-865B-3667B518398B}"/>
              </a:ext>
            </a:extLst>
          </p:cNvPr>
          <p:cNvSpPr txBox="1"/>
          <p:nvPr/>
        </p:nvSpPr>
        <p:spPr>
          <a:xfrm>
            <a:off x="3095066" y="3348648"/>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Groepsdynamiek</a:t>
            </a:r>
          </a:p>
        </p:txBody>
      </p:sp>
      <p:sp>
        <p:nvSpPr>
          <p:cNvPr id="49" name="Tekstvak 48">
            <a:extLst>
              <a:ext uri="{FF2B5EF4-FFF2-40B4-BE49-F238E27FC236}">
                <a16:creationId xmlns:a16="http://schemas.microsoft.com/office/drawing/2014/main" id="{B966AC2F-02AF-1588-120A-A666007C642C}"/>
              </a:ext>
            </a:extLst>
          </p:cNvPr>
          <p:cNvSpPr txBox="1"/>
          <p:nvPr/>
        </p:nvSpPr>
        <p:spPr>
          <a:xfrm>
            <a:off x="3095066" y="3684269"/>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Observeren/</a:t>
            </a:r>
          </a:p>
          <a:p>
            <a:pPr algn="ctr"/>
            <a:r>
              <a:rPr lang="nl-NL" sz="1100">
                <a:solidFill>
                  <a:schemeClr val="tx1"/>
                </a:solidFill>
              </a:rPr>
              <a:t>signaleren</a:t>
            </a:r>
          </a:p>
        </p:txBody>
      </p:sp>
      <p:sp>
        <p:nvSpPr>
          <p:cNvPr id="50" name="Tekstvak 49">
            <a:extLst>
              <a:ext uri="{FF2B5EF4-FFF2-40B4-BE49-F238E27FC236}">
                <a16:creationId xmlns:a16="http://schemas.microsoft.com/office/drawing/2014/main" id="{F31967EC-779A-5CEB-8577-3C07D7400A33}"/>
              </a:ext>
            </a:extLst>
          </p:cNvPr>
          <p:cNvSpPr txBox="1"/>
          <p:nvPr/>
        </p:nvSpPr>
        <p:spPr>
          <a:xfrm>
            <a:off x="3095066" y="4189167"/>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Oudergesprekken</a:t>
            </a:r>
          </a:p>
        </p:txBody>
      </p:sp>
      <p:sp>
        <p:nvSpPr>
          <p:cNvPr id="51" name="Tekstvak 50">
            <a:extLst>
              <a:ext uri="{FF2B5EF4-FFF2-40B4-BE49-F238E27FC236}">
                <a16:creationId xmlns:a16="http://schemas.microsoft.com/office/drawing/2014/main" id="{00A5F5C2-C06B-1356-9AC1-7A0FC9A4C33F}"/>
              </a:ext>
            </a:extLst>
          </p:cNvPr>
          <p:cNvSpPr txBox="1"/>
          <p:nvPr/>
        </p:nvSpPr>
        <p:spPr>
          <a:xfrm>
            <a:off x="3095066" y="4524788"/>
            <a:ext cx="1384550" cy="600164"/>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Gebruik van instrumenten/tools vanuit pedagogiek</a:t>
            </a:r>
          </a:p>
        </p:txBody>
      </p:sp>
      <p:sp>
        <p:nvSpPr>
          <p:cNvPr id="52" name="Tekstvak 51">
            <a:extLst>
              <a:ext uri="{FF2B5EF4-FFF2-40B4-BE49-F238E27FC236}">
                <a16:creationId xmlns:a16="http://schemas.microsoft.com/office/drawing/2014/main" id="{07103AE0-6784-773D-1F2C-3B3F3E0A7E00}"/>
              </a:ext>
            </a:extLst>
          </p:cNvPr>
          <p:cNvSpPr txBox="1"/>
          <p:nvPr/>
        </p:nvSpPr>
        <p:spPr>
          <a:xfrm>
            <a:off x="3095066" y="5198963"/>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Sturen of begeleiden op maat</a:t>
            </a:r>
          </a:p>
        </p:txBody>
      </p:sp>
      <p:sp>
        <p:nvSpPr>
          <p:cNvPr id="53" name="Tekstvak 52">
            <a:extLst>
              <a:ext uri="{FF2B5EF4-FFF2-40B4-BE49-F238E27FC236}">
                <a16:creationId xmlns:a16="http://schemas.microsoft.com/office/drawing/2014/main" id="{17225536-7E1A-2847-6433-444937B8E049}"/>
              </a:ext>
            </a:extLst>
          </p:cNvPr>
          <p:cNvSpPr txBox="1"/>
          <p:nvPr/>
        </p:nvSpPr>
        <p:spPr>
          <a:xfrm>
            <a:off x="3095066" y="5703861"/>
            <a:ext cx="1384550" cy="600164"/>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Vorm en inhoud geven aan de zorgstructuur</a:t>
            </a:r>
          </a:p>
        </p:txBody>
      </p:sp>
      <p:sp>
        <p:nvSpPr>
          <p:cNvPr id="54" name="Tekstvak 53">
            <a:extLst>
              <a:ext uri="{FF2B5EF4-FFF2-40B4-BE49-F238E27FC236}">
                <a16:creationId xmlns:a16="http://schemas.microsoft.com/office/drawing/2014/main" id="{6861F26B-5C09-A68F-6415-4B6B5C45CE44}"/>
              </a:ext>
            </a:extLst>
          </p:cNvPr>
          <p:cNvSpPr txBox="1"/>
          <p:nvPr/>
        </p:nvSpPr>
        <p:spPr>
          <a:xfrm>
            <a:off x="4596710" y="462180"/>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Veiligheid</a:t>
            </a:r>
          </a:p>
        </p:txBody>
      </p:sp>
      <p:sp>
        <p:nvSpPr>
          <p:cNvPr id="55" name="Tekstvak 54">
            <a:extLst>
              <a:ext uri="{FF2B5EF4-FFF2-40B4-BE49-F238E27FC236}">
                <a16:creationId xmlns:a16="http://schemas.microsoft.com/office/drawing/2014/main" id="{7C89FEA6-7A2A-1438-0B34-B0AAD85CC3ED}"/>
              </a:ext>
            </a:extLst>
          </p:cNvPr>
          <p:cNvSpPr txBox="1">
            <a:spLocks noGrp="1" noRot="1" noMove="1" noResize="1" noEditPoints="1" noAdjustHandles="1" noChangeArrowheads="1" noChangeShapeType="1"/>
          </p:cNvSpPr>
          <p:nvPr/>
        </p:nvSpPr>
        <p:spPr>
          <a:xfrm>
            <a:off x="4596710" y="2191750"/>
            <a:ext cx="1384550" cy="461665"/>
          </a:xfrm>
          <a:prstGeom prst="rect">
            <a:avLst/>
          </a:prstGeom>
          <a:ln w="38100">
            <a:solidFill>
              <a:srgbClr val="94A65C"/>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Persoonlijkheidskenmerken</a:t>
            </a:r>
          </a:p>
        </p:txBody>
      </p:sp>
      <p:sp>
        <p:nvSpPr>
          <p:cNvPr id="56" name="Tekstvak 55">
            <a:extLst>
              <a:ext uri="{FF2B5EF4-FFF2-40B4-BE49-F238E27FC236}">
                <a16:creationId xmlns:a16="http://schemas.microsoft.com/office/drawing/2014/main" id="{F34B7F80-0559-4B30-0604-FE6741BC928A}"/>
              </a:ext>
            </a:extLst>
          </p:cNvPr>
          <p:cNvSpPr txBox="1"/>
          <p:nvPr/>
        </p:nvSpPr>
        <p:spPr>
          <a:xfrm>
            <a:off x="4596710" y="2739559"/>
            <a:ext cx="1384550" cy="769441"/>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Nieuwsgierig/</a:t>
            </a:r>
          </a:p>
          <a:p>
            <a:pPr algn="ctr"/>
            <a:r>
              <a:rPr lang="nl-NL" sz="1100"/>
              <a:t>verwonderen/ onderzoekende houding</a:t>
            </a:r>
          </a:p>
        </p:txBody>
      </p:sp>
      <p:sp>
        <p:nvSpPr>
          <p:cNvPr id="57" name="Tekstvak 56">
            <a:extLst>
              <a:ext uri="{FF2B5EF4-FFF2-40B4-BE49-F238E27FC236}">
                <a16:creationId xmlns:a16="http://schemas.microsoft.com/office/drawing/2014/main" id="{98E982AE-671A-7743-93C6-15A4D449FD43}"/>
              </a:ext>
            </a:extLst>
          </p:cNvPr>
          <p:cNvSpPr txBox="1"/>
          <p:nvPr/>
        </p:nvSpPr>
        <p:spPr>
          <a:xfrm>
            <a:off x="4596710" y="3595144"/>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Flexibel</a:t>
            </a:r>
          </a:p>
        </p:txBody>
      </p:sp>
      <p:sp>
        <p:nvSpPr>
          <p:cNvPr id="58" name="Tekstvak 57">
            <a:extLst>
              <a:ext uri="{FF2B5EF4-FFF2-40B4-BE49-F238E27FC236}">
                <a16:creationId xmlns:a16="http://schemas.microsoft.com/office/drawing/2014/main" id="{6E5E7D80-827F-5062-64DF-80336F0FD2AD}"/>
              </a:ext>
            </a:extLst>
          </p:cNvPr>
          <p:cNvSpPr txBox="1"/>
          <p:nvPr/>
        </p:nvSpPr>
        <p:spPr>
          <a:xfrm>
            <a:off x="4596710" y="3942898"/>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Eigenzinnig</a:t>
            </a:r>
          </a:p>
        </p:txBody>
      </p:sp>
      <p:sp>
        <p:nvSpPr>
          <p:cNvPr id="59" name="Tekstvak 58">
            <a:extLst>
              <a:ext uri="{FF2B5EF4-FFF2-40B4-BE49-F238E27FC236}">
                <a16:creationId xmlns:a16="http://schemas.microsoft.com/office/drawing/2014/main" id="{1BEF8828-89C2-C637-277A-656CA529201A}"/>
              </a:ext>
            </a:extLst>
          </p:cNvPr>
          <p:cNvSpPr txBox="1"/>
          <p:nvPr/>
        </p:nvSpPr>
        <p:spPr>
          <a:xfrm>
            <a:off x="4596710" y="429065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Kritisch</a:t>
            </a:r>
          </a:p>
        </p:txBody>
      </p:sp>
      <p:sp>
        <p:nvSpPr>
          <p:cNvPr id="61" name="Tekstvak 60">
            <a:extLst>
              <a:ext uri="{FF2B5EF4-FFF2-40B4-BE49-F238E27FC236}">
                <a16:creationId xmlns:a16="http://schemas.microsoft.com/office/drawing/2014/main" id="{9FBE631C-6FDB-3B2F-AA9F-86B4A4A56C05}"/>
              </a:ext>
            </a:extLst>
          </p:cNvPr>
          <p:cNvSpPr txBox="1"/>
          <p:nvPr/>
        </p:nvSpPr>
        <p:spPr>
          <a:xfrm>
            <a:off x="4596710" y="5155437"/>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Samenwerken</a:t>
            </a:r>
          </a:p>
        </p:txBody>
      </p:sp>
      <p:sp>
        <p:nvSpPr>
          <p:cNvPr id="62" name="Tekstvak 61">
            <a:extLst>
              <a:ext uri="{FF2B5EF4-FFF2-40B4-BE49-F238E27FC236}">
                <a16:creationId xmlns:a16="http://schemas.microsoft.com/office/drawing/2014/main" id="{10D71FDD-FB6B-BCD1-FF23-3634634A915C}"/>
              </a:ext>
            </a:extLst>
          </p:cNvPr>
          <p:cNvSpPr txBox="1"/>
          <p:nvPr/>
        </p:nvSpPr>
        <p:spPr>
          <a:xfrm>
            <a:off x="4596710" y="5503191"/>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Zelfwerkzaamheid</a:t>
            </a:r>
          </a:p>
        </p:txBody>
      </p:sp>
      <p:sp>
        <p:nvSpPr>
          <p:cNvPr id="63" name="Tekstvak 62">
            <a:extLst>
              <a:ext uri="{FF2B5EF4-FFF2-40B4-BE49-F238E27FC236}">
                <a16:creationId xmlns:a16="http://schemas.microsoft.com/office/drawing/2014/main" id="{617BA09A-B5C1-B913-D166-CE230E9AAB35}"/>
              </a:ext>
            </a:extLst>
          </p:cNvPr>
          <p:cNvSpPr txBox="1"/>
          <p:nvPr/>
        </p:nvSpPr>
        <p:spPr>
          <a:xfrm>
            <a:off x="4596710" y="5850945"/>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Open staan</a:t>
            </a:r>
          </a:p>
        </p:txBody>
      </p:sp>
      <p:sp>
        <p:nvSpPr>
          <p:cNvPr id="64" name="Tekstvak 63">
            <a:extLst>
              <a:ext uri="{FF2B5EF4-FFF2-40B4-BE49-F238E27FC236}">
                <a16:creationId xmlns:a16="http://schemas.microsoft.com/office/drawing/2014/main" id="{B81D3154-6610-7B25-4435-48BBDD93D37C}"/>
              </a:ext>
            </a:extLst>
          </p:cNvPr>
          <p:cNvSpPr txBox="1"/>
          <p:nvPr/>
        </p:nvSpPr>
        <p:spPr>
          <a:xfrm>
            <a:off x="4596710" y="6198699"/>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Grenzen bewaken</a:t>
            </a:r>
          </a:p>
        </p:txBody>
      </p:sp>
      <p:sp>
        <p:nvSpPr>
          <p:cNvPr id="65" name="Tekstvak 64">
            <a:extLst>
              <a:ext uri="{FF2B5EF4-FFF2-40B4-BE49-F238E27FC236}">
                <a16:creationId xmlns:a16="http://schemas.microsoft.com/office/drawing/2014/main" id="{0193520B-0CF7-F3E2-D800-976F146C5620}"/>
              </a:ext>
            </a:extLst>
          </p:cNvPr>
          <p:cNvSpPr txBox="1"/>
          <p:nvPr/>
        </p:nvSpPr>
        <p:spPr>
          <a:xfrm>
            <a:off x="4596710" y="654645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Zelfreflectie</a:t>
            </a:r>
          </a:p>
        </p:txBody>
      </p:sp>
      <p:sp>
        <p:nvSpPr>
          <p:cNvPr id="66" name="Tekstvak 65">
            <a:extLst>
              <a:ext uri="{FF2B5EF4-FFF2-40B4-BE49-F238E27FC236}">
                <a16:creationId xmlns:a16="http://schemas.microsoft.com/office/drawing/2014/main" id="{CB668981-134B-3AC1-FA02-8CBF474604D0}"/>
              </a:ext>
            </a:extLst>
          </p:cNvPr>
          <p:cNvSpPr txBox="1"/>
          <p:nvPr/>
        </p:nvSpPr>
        <p:spPr>
          <a:xfrm>
            <a:off x="6087343" y="114426"/>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Professionele houding</a:t>
            </a:r>
          </a:p>
        </p:txBody>
      </p:sp>
      <p:sp>
        <p:nvSpPr>
          <p:cNvPr id="67" name="Tekstvak 66">
            <a:extLst>
              <a:ext uri="{FF2B5EF4-FFF2-40B4-BE49-F238E27FC236}">
                <a16:creationId xmlns:a16="http://schemas.microsoft.com/office/drawing/2014/main" id="{FC8515A7-2CB9-AD89-39A9-7B15032F87F1}"/>
              </a:ext>
            </a:extLst>
          </p:cNvPr>
          <p:cNvSpPr txBox="1"/>
          <p:nvPr/>
        </p:nvSpPr>
        <p:spPr>
          <a:xfrm>
            <a:off x="6087343" y="1140036"/>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Analyseren</a:t>
            </a:r>
          </a:p>
        </p:txBody>
      </p:sp>
      <p:sp>
        <p:nvSpPr>
          <p:cNvPr id="68" name="Tekstvak 67">
            <a:extLst>
              <a:ext uri="{FF2B5EF4-FFF2-40B4-BE49-F238E27FC236}">
                <a16:creationId xmlns:a16="http://schemas.microsoft.com/office/drawing/2014/main" id="{BEA3F551-12EE-9DC1-2EBA-0B1880D69C65}"/>
              </a:ext>
            </a:extLst>
          </p:cNvPr>
          <p:cNvSpPr txBox="1"/>
          <p:nvPr/>
        </p:nvSpPr>
        <p:spPr>
          <a:xfrm>
            <a:off x="6087343" y="1483564"/>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Doelen stellen</a:t>
            </a:r>
          </a:p>
        </p:txBody>
      </p:sp>
      <p:sp>
        <p:nvSpPr>
          <p:cNvPr id="69" name="Tekstvak 68">
            <a:extLst>
              <a:ext uri="{FF2B5EF4-FFF2-40B4-BE49-F238E27FC236}">
                <a16:creationId xmlns:a16="http://schemas.microsoft.com/office/drawing/2014/main" id="{1BE055F9-1A3D-DCB7-DDAD-904DD8CF095A}"/>
              </a:ext>
            </a:extLst>
          </p:cNvPr>
          <p:cNvSpPr txBox="1"/>
          <p:nvPr/>
        </p:nvSpPr>
        <p:spPr>
          <a:xfrm>
            <a:off x="6087343" y="627231"/>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Omgaan met feedback</a:t>
            </a:r>
          </a:p>
        </p:txBody>
      </p:sp>
      <p:sp>
        <p:nvSpPr>
          <p:cNvPr id="70" name="Tekstvak 69">
            <a:extLst>
              <a:ext uri="{FF2B5EF4-FFF2-40B4-BE49-F238E27FC236}">
                <a16:creationId xmlns:a16="http://schemas.microsoft.com/office/drawing/2014/main" id="{7705978B-6086-643F-4DB1-A6E5C92A2CD9}"/>
              </a:ext>
            </a:extLst>
          </p:cNvPr>
          <p:cNvSpPr txBox="1"/>
          <p:nvPr/>
        </p:nvSpPr>
        <p:spPr>
          <a:xfrm>
            <a:off x="6087343" y="1827092"/>
            <a:ext cx="1384550" cy="261610"/>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Co-creatie</a:t>
            </a:r>
          </a:p>
        </p:txBody>
      </p:sp>
      <p:sp>
        <p:nvSpPr>
          <p:cNvPr id="71" name="Tekstvak 70">
            <a:extLst>
              <a:ext uri="{FF2B5EF4-FFF2-40B4-BE49-F238E27FC236}">
                <a16:creationId xmlns:a16="http://schemas.microsoft.com/office/drawing/2014/main" id="{0DC5015B-DF52-8E52-B3C5-0FE8F3589886}"/>
              </a:ext>
            </a:extLst>
          </p:cNvPr>
          <p:cNvSpPr txBox="1"/>
          <p:nvPr/>
        </p:nvSpPr>
        <p:spPr>
          <a:xfrm>
            <a:off x="4596710" y="4638406"/>
            <a:ext cx="1384550" cy="430887"/>
          </a:xfrm>
          <a:prstGeom prst="rect">
            <a:avLst/>
          </a:prstGeom>
          <a:solidFill>
            <a:srgbClr val="94A65C"/>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Ontwikkelings-gericht</a:t>
            </a:r>
          </a:p>
        </p:txBody>
      </p:sp>
      <p:sp>
        <p:nvSpPr>
          <p:cNvPr id="72" name="Tekstvak 71">
            <a:extLst>
              <a:ext uri="{FF2B5EF4-FFF2-40B4-BE49-F238E27FC236}">
                <a16:creationId xmlns:a16="http://schemas.microsoft.com/office/drawing/2014/main" id="{09FB8553-10E6-F53D-86A6-558F277F3415}"/>
              </a:ext>
            </a:extLst>
          </p:cNvPr>
          <p:cNvSpPr txBox="1">
            <a:spLocks noGrp="1" noRot="1" noMove="1" noResize="1" noEditPoints="1" noAdjustHandles="1" noChangeArrowheads="1" noChangeShapeType="1"/>
          </p:cNvSpPr>
          <p:nvPr/>
        </p:nvSpPr>
        <p:spPr>
          <a:xfrm>
            <a:off x="6087343" y="2170620"/>
            <a:ext cx="1384550" cy="276999"/>
          </a:xfrm>
          <a:prstGeom prst="rect">
            <a:avLst/>
          </a:prstGeom>
          <a:ln w="38100">
            <a:solidFill>
              <a:srgbClr val="B86A56"/>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nl-NL" sz="1200" b="1"/>
              <a:t>Context</a:t>
            </a:r>
          </a:p>
        </p:txBody>
      </p:sp>
      <p:sp>
        <p:nvSpPr>
          <p:cNvPr id="73" name="Tekstvak 72">
            <a:extLst>
              <a:ext uri="{FF2B5EF4-FFF2-40B4-BE49-F238E27FC236}">
                <a16:creationId xmlns:a16="http://schemas.microsoft.com/office/drawing/2014/main" id="{C29BEFE7-78D3-6084-3450-5C0C2CF9C690}"/>
              </a:ext>
            </a:extLst>
          </p:cNvPr>
          <p:cNvSpPr txBox="1"/>
          <p:nvPr/>
        </p:nvSpPr>
        <p:spPr>
          <a:xfrm>
            <a:off x="6087343" y="2529537"/>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Onderwijstype</a:t>
            </a:r>
          </a:p>
        </p:txBody>
      </p:sp>
      <p:sp>
        <p:nvSpPr>
          <p:cNvPr id="74" name="Tekstvak 73">
            <a:extLst>
              <a:ext uri="{FF2B5EF4-FFF2-40B4-BE49-F238E27FC236}">
                <a16:creationId xmlns:a16="http://schemas.microsoft.com/office/drawing/2014/main" id="{22A8FC57-C354-8A36-DAB9-56BFA1DEC8EA}"/>
              </a:ext>
            </a:extLst>
          </p:cNvPr>
          <p:cNvSpPr txBox="1"/>
          <p:nvPr/>
        </p:nvSpPr>
        <p:spPr>
          <a:xfrm>
            <a:off x="6087343" y="2873065"/>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Stad - dorp</a:t>
            </a:r>
          </a:p>
        </p:txBody>
      </p:sp>
      <p:sp>
        <p:nvSpPr>
          <p:cNvPr id="75" name="Tekstvak 74">
            <a:extLst>
              <a:ext uri="{FF2B5EF4-FFF2-40B4-BE49-F238E27FC236}">
                <a16:creationId xmlns:a16="http://schemas.microsoft.com/office/drawing/2014/main" id="{C51DC382-4633-07EC-DAB7-566B62433279}"/>
              </a:ext>
            </a:extLst>
          </p:cNvPr>
          <p:cNvSpPr txBox="1"/>
          <p:nvPr/>
        </p:nvSpPr>
        <p:spPr>
          <a:xfrm>
            <a:off x="6087343" y="3216593"/>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Visie op onderwijs</a:t>
            </a:r>
          </a:p>
        </p:txBody>
      </p:sp>
      <p:sp>
        <p:nvSpPr>
          <p:cNvPr id="76" name="Tekstvak 75">
            <a:extLst>
              <a:ext uri="{FF2B5EF4-FFF2-40B4-BE49-F238E27FC236}">
                <a16:creationId xmlns:a16="http://schemas.microsoft.com/office/drawing/2014/main" id="{4714797C-FC14-6709-D64D-9C7E1FB20B89}"/>
              </a:ext>
            </a:extLst>
          </p:cNvPr>
          <p:cNvSpPr txBox="1"/>
          <p:nvPr/>
        </p:nvSpPr>
        <p:spPr>
          <a:xfrm>
            <a:off x="6087343" y="3560121"/>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Diversiteit populatie</a:t>
            </a:r>
          </a:p>
        </p:txBody>
      </p:sp>
      <p:sp>
        <p:nvSpPr>
          <p:cNvPr id="77" name="Tekstvak 76">
            <a:extLst>
              <a:ext uri="{FF2B5EF4-FFF2-40B4-BE49-F238E27FC236}">
                <a16:creationId xmlns:a16="http://schemas.microsoft.com/office/drawing/2014/main" id="{BEB7F7FD-509E-EEAD-AE8F-D3758C269C3A}"/>
              </a:ext>
            </a:extLst>
          </p:cNvPr>
          <p:cNvSpPr txBox="1"/>
          <p:nvPr/>
        </p:nvSpPr>
        <p:spPr>
          <a:xfrm>
            <a:off x="6087343" y="4072926"/>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Grootte van de school</a:t>
            </a:r>
          </a:p>
        </p:txBody>
      </p:sp>
      <p:sp>
        <p:nvSpPr>
          <p:cNvPr id="78" name="Tekstvak 77">
            <a:extLst>
              <a:ext uri="{FF2B5EF4-FFF2-40B4-BE49-F238E27FC236}">
                <a16:creationId xmlns:a16="http://schemas.microsoft.com/office/drawing/2014/main" id="{A4435A64-FCD4-5A35-CCAA-3C5B03A0B4CE}"/>
              </a:ext>
            </a:extLst>
          </p:cNvPr>
          <p:cNvSpPr txBox="1"/>
          <p:nvPr/>
        </p:nvSpPr>
        <p:spPr>
          <a:xfrm>
            <a:off x="6087343" y="4585731"/>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Materialen</a:t>
            </a:r>
          </a:p>
        </p:txBody>
      </p:sp>
      <p:sp>
        <p:nvSpPr>
          <p:cNvPr id="79" name="Tekstvak 78">
            <a:extLst>
              <a:ext uri="{FF2B5EF4-FFF2-40B4-BE49-F238E27FC236}">
                <a16:creationId xmlns:a16="http://schemas.microsoft.com/office/drawing/2014/main" id="{B0F3C8AC-4F7B-8318-D36C-6D9094093BB9}"/>
              </a:ext>
            </a:extLst>
          </p:cNvPr>
          <p:cNvSpPr txBox="1"/>
          <p:nvPr/>
        </p:nvSpPr>
        <p:spPr>
          <a:xfrm>
            <a:off x="6087343" y="4929259"/>
            <a:ext cx="1384550" cy="430887"/>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Samenstelling team</a:t>
            </a:r>
          </a:p>
        </p:txBody>
      </p:sp>
      <p:sp>
        <p:nvSpPr>
          <p:cNvPr id="80" name="Tekstvak 79">
            <a:extLst>
              <a:ext uri="{FF2B5EF4-FFF2-40B4-BE49-F238E27FC236}">
                <a16:creationId xmlns:a16="http://schemas.microsoft.com/office/drawing/2014/main" id="{E8D1A408-EE29-6B3D-1B7E-4F3F6DE20F54}"/>
              </a:ext>
            </a:extLst>
          </p:cNvPr>
          <p:cNvSpPr txBox="1"/>
          <p:nvPr/>
        </p:nvSpPr>
        <p:spPr>
          <a:xfrm>
            <a:off x="6087343" y="5442058"/>
            <a:ext cx="1384550" cy="261610"/>
          </a:xfrm>
          <a:prstGeom prst="rect">
            <a:avLst/>
          </a:prstGeom>
          <a:solidFill>
            <a:srgbClr val="B86A56"/>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Werkplekbegeleider </a:t>
            </a:r>
          </a:p>
        </p:txBody>
      </p:sp>
      <p:sp>
        <p:nvSpPr>
          <p:cNvPr id="3" name="Tekstvak 2">
            <a:extLst>
              <a:ext uri="{FF2B5EF4-FFF2-40B4-BE49-F238E27FC236}">
                <a16:creationId xmlns:a16="http://schemas.microsoft.com/office/drawing/2014/main" id="{F61E5A19-C51F-B879-1003-E522943B6C33}"/>
              </a:ext>
            </a:extLst>
          </p:cNvPr>
          <p:cNvSpPr txBox="1">
            <a:spLocks noGrp="1" noRot="1" noMove="1" noResize="1" noEditPoints="1" noAdjustHandles="1" noChangeArrowheads="1" noChangeShapeType="1"/>
          </p:cNvSpPr>
          <p:nvPr/>
        </p:nvSpPr>
        <p:spPr>
          <a:xfrm>
            <a:off x="8317734" y="215545"/>
            <a:ext cx="3216925" cy="369332"/>
          </a:xfrm>
          <a:prstGeom prst="rect">
            <a:avLst/>
          </a:prstGeom>
          <a:noFill/>
        </p:spPr>
        <p:txBody>
          <a:bodyPr wrap="square" rtlCol="0">
            <a:spAutoFit/>
          </a:bodyPr>
          <a:lstStyle/>
          <a:p>
            <a:pPr algn="ctr"/>
            <a:r>
              <a:rPr lang="nl-NL" b="1" i="1"/>
              <a:t>Reserve Winnie</a:t>
            </a:r>
          </a:p>
        </p:txBody>
      </p:sp>
      <p:sp>
        <p:nvSpPr>
          <p:cNvPr id="5" name="Tekstvak 4">
            <a:extLst>
              <a:ext uri="{FF2B5EF4-FFF2-40B4-BE49-F238E27FC236}">
                <a16:creationId xmlns:a16="http://schemas.microsoft.com/office/drawing/2014/main" id="{07EA0702-E2C8-C28A-C5F4-FBCA552C2151}"/>
              </a:ext>
            </a:extLst>
          </p:cNvPr>
          <p:cNvSpPr txBox="1"/>
          <p:nvPr/>
        </p:nvSpPr>
        <p:spPr>
          <a:xfrm>
            <a:off x="4596710" y="114426"/>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Mediawijs</a:t>
            </a:r>
          </a:p>
        </p:txBody>
      </p:sp>
      <p:sp>
        <p:nvSpPr>
          <p:cNvPr id="6" name="Tekstvak 5">
            <a:extLst>
              <a:ext uri="{FF2B5EF4-FFF2-40B4-BE49-F238E27FC236}">
                <a16:creationId xmlns:a16="http://schemas.microsoft.com/office/drawing/2014/main" id="{716104A2-3246-4CCA-75F0-4B27112D101E}"/>
              </a:ext>
            </a:extLst>
          </p:cNvPr>
          <p:cNvSpPr txBox="1"/>
          <p:nvPr/>
        </p:nvSpPr>
        <p:spPr>
          <a:xfrm>
            <a:off x="1595598" y="6503079"/>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t>Digitaal vaardig</a:t>
            </a:r>
          </a:p>
        </p:txBody>
      </p:sp>
      <p:sp>
        <p:nvSpPr>
          <p:cNvPr id="15" name="Tekstvak 14">
            <a:extLst>
              <a:ext uri="{FF2B5EF4-FFF2-40B4-BE49-F238E27FC236}">
                <a16:creationId xmlns:a16="http://schemas.microsoft.com/office/drawing/2014/main" id="{537FF1D6-AD38-98EA-1D8E-CCB67DC8F52B}"/>
              </a:ext>
            </a:extLst>
          </p:cNvPr>
          <p:cNvSpPr txBox="1"/>
          <p:nvPr/>
        </p:nvSpPr>
        <p:spPr>
          <a:xfrm>
            <a:off x="4596710" y="809934"/>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Diversiteit</a:t>
            </a:r>
          </a:p>
        </p:txBody>
      </p:sp>
      <p:sp>
        <p:nvSpPr>
          <p:cNvPr id="16" name="Tekstvak 15">
            <a:extLst>
              <a:ext uri="{FF2B5EF4-FFF2-40B4-BE49-F238E27FC236}">
                <a16:creationId xmlns:a16="http://schemas.microsoft.com/office/drawing/2014/main" id="{09155788-7500-C45D-8239-6318474391FF}"/>
              </a:ext>
            </a:extLst>
          </p:cNvPr>
          <p:cNvSpPr txBox="1"/>
          <p:nvPr/>
        </p:nvSpPr>
        <p:spPr>
          <a:xfrm>
            <a:off x="3106665" y="451768"/>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bg1"/>
                </a:solidFill>
              </a:rPr>
              <a:t>Talent ontwikkelen</a:t>
            </a:r>
          </a:p>
        </p:txBody>
      </p:sp>
      <p:sp>
        <p:nvSpPr>
          <p:cNvPr id="17" name="Tekstvak 16">
            <a:extLst>
              <a:ext uri="{FF2B5EF4-FFF2-40B4-BE49-F238E27FC236}">
                <a16:creationId xmlns:a16="http://schemas.microsoft.com/office/drawing/2014/main" id="{31B84E83-B03B-C97D-D42A-2EE1DB5E64E4}"/>
              </a:ext>
            </a:extLst>
          </p:cNvPr>
          <p:cNvSpPr txBox="1"/>
          <p:nvPr/>
        </p:nvSpPr>
        <p:spPr>
          <a:xfrm>
            <a:off x="4596710" y="1157688"/>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Talent ontwikkelen/</a:t>
            </a:r>
          </a:p>
          <a:p>
            <a:pPr algn="ctr"/>
            <a:r>
              <a:rPr lang="nl-NL" sz="1100">
                <a:solidFill>
                  <a:schemeClr val="tx1"/>
                </a:solidFill>
              </a:rPr>
              <a:t>groeien</a:t>
            </a:r>
          </a:p>
        </p:txBody>
      </p:sp>
      <p:sp>
        <p:nvSpPr>
          <p:cNvPr id="19" name="Tekstvak 18">
            <a:extLst>
              <a:ext uri="{FF2B5EF4-FFF2-40B4-BE49-F238E27FC236}">
                <a16:creationId xmlns:a16="http://schemas.microsoft.com/office/drawing/2014/main" id="{4A71FD9F-C22C-CB5A-B70B-11B40404A905}"/>
              </a:ext>
            </a:extLst>
          </p:cNvPr>
          <p:cNvSpPr txBox="1"/>
          <p:nvPr/>
        </p:nvSpPr>
        <p:spPr>
          <a:xfrm>
            <a:off x="3089818" y="6394802"/>
            <a:ext cx="1384550" cy="261610"/>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Inclusief handelen</a:t>
            </a:r>
          </a:p>
        </p:txBody>
      </p:sp>
      <p:sp>
        <p:nvSpPr>
          <p:cNvPr id="22" name="Tekstvak 21">
            <a:extLst>
              <a:ext uri="{FF2B5EF4-FFF2-40B4-BE49-F238E27FC236}">
                <a16:creationId xmlns:a16="http://schemas.microsoft.com/office/drawing/2014/main" id="{4064B95E-C2E1-99BC-1CEE-089C1FB3EF95}"/>
              </a:ext>
            </a:extLst>
          </p:cNvPr>
          <p:cNvSpPr txBox="1"/>
          <p:nvPr/>
        </p:nvSpPr>
        <p:spPr>
          <a:xfrm>
            <a:off x="3106665" y="796216"/>
            <a:ext cx="1384550" cy="261610"/>
          </a:xfrm>
          <a:prstGeom prst="rect">
            <a:avLst/>
          </a:prstGeom>
          <a:solidFill>
            <a:srgbClr val="5B5D9B"/>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bg1"/>
                </a:solidFill>
              </a:rPr>
              <a:t>Leren doe je overal</a:t>
            </a:r>
          </a:p>
        </p:txBody>
      </p:sp>
      <p:sp>
        <p:nvSpPr>
          <p:cNvPr id="60" name="Tekstvak 59">
            <a:extLst>
              <a:ext uri="{FF2B5EF4-FFF2-40B4-BE49-F238E27FC236}">
                <a16:creationId xmlns:a16="http://schemas.microsoft.com/office/drawing/2014/main" id="{725FEE51-0370-1087-54F2-863E31D7F75C}"/>
              </a:ext>
            </a:extLst>
          </p:cNvPr>
          <p:cNvSpPr txBox="1"/>
          <p:nvPr/>
        </p:nvSpPr>
        <p:spPr>
          <a:xfrm>
            <a:off x="4596710" y="1674719"/>
            <a:ext cx="1384550" cy="430887"/>
          </a:xfrm>
          <a:prstGeom prst="rect">
            <a:avLst/>
          </a:prstGeom>
          <a:solidFill>
            <a:srgbClr val="FFBF75"/>
          </a:solid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pPr algn="ctr"/>
            <a:r>
              <a:rPr lang="nl-NL" sz="1100">
                <a:solidFill>
                  <a:schemeClr val="tx1"/>
                </a:solidFill>
              </a:rPr>
              <a:t>Klassen-management</a:t>
            </a:r>
          </a:p>
        </p:txBody>
      </p:sp>
      <p:sp>
        <p:nvSpPr>
          <p:cNvPr id="81" name="Tekstvak 80">
            <a:extLst>
              <a:ext uri="{FF2B5EF4-FFF2-40B4-BE49-F238E27FC236}">
                <a16:creationId xmlns:a16="http://schemas.microsoft.com/office/drawing/2014/main" id="{E1B0297B-E5D0-168E-FD90-C4EFCE5AF0F5}"/>
              </a:ext>
            </a:extLst>
          </p:cNvPr>
          <p:cNvSpPr txBox="1"/>
          <p:nvPr/>
        </p:nvSpPr>
        <p:spPr>
          <a:xfrm>
            <a:off x="6083125" y="5785580"/>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sp>
        <p:nvSpPr>
          <p:cNvPr id="82" name="Tekstvak 81">
            <a:extLst>
              <a:ext uri="{FF2B5EF4-FFF2-40B4-BE49-F238E27FC236}">
                <a16:creationId xmlns:a16="http://schemas.microsoft.com/office/drawing/2014/main" id="{402AF311-C049-81DF-D4E2-AE7CF90370B1}"/>
              </a:ext>
            </a:extLst>
          </p:cNvPr>
          <p:cNvSpPr txBox="1"/>
          <p:nvPr/>
        </p:nvSpPr>
        <p:spPr>
          <a:xfrm>
            <a:off x="6090161" y="6158104"/>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sp>
        <p:nvSpPr>
          <p:cNvPr id="83" name="Tekstvak 82">
            <a:extLst>
              <a:ext uri="{FF2B5EF4-FFF2-40B4-BE49-F238E27FC236}">
                <a16:creationId xmlns:a16="http://schemas.microsoft.com/office/drawing/2014/main" id="{4809A67B-E4D4-3D52-2E73-DE176BDA2748}"/>
              </a:ext>
            </a:extLst>
          </p:cNvPr>
          <p:cNvSpPr txBox="1"/>
          <p:nvPr/>
        </p:nvSpPr>
        <p:spPr>
          <a:xfrm>
            <a:off x="6090930" y="6507983"/>
            <a:ext cx="1384550" cy="26161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1100" i="1" dirty="0"/>
              <a:t>Zelf in te vullen</a:t>
            </a:r>
            <a:r>
              <a:rPr lang="nl-NL" sz="1100" dirty="0"/>
              <a:t> </a:t>
            </a:r>
          </a:p>
        </p:txBody>
      </p:sp>
      <p:pic>
        <p:nvPicPr>
          <p:cNvPr id="84" name="Afbeelding 83" descr="Afbeelding met tekening, schets, clipart, kunst&#10;&#10;Door AI gegenereerde inhoud is mogelijk onjuist.">
            <a:extLst>
              <a:ext uri="{FF2B5EF4-FFF2-40B4-BE49-F238E27FC236}">
                <a16:creationId xmlns:a16="http://schemas.microsoft.com/office/drawing/2014/main" id="{51FCEFA8-A3D0-35CC-D2C5-5D040044E01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522450" y="797449"/>
            <a:ext cx="3012209" cy="5986766"/>
          </a:xfrm>
          <a:prstGeom prst="rect">
            <a:avLst/>
          </a:prstGeom>
        </p:spPr>
      </p:pic>
    </p:spTree>
    <p:extLst>
      <p:ext uri="{BB962C8B-B14F-4D97-AF65-F5344CB8AC3E}">
        <p14:creationId xmlns:p14="http://schemas.microsoft.com/office/powerpoint/2010/main" val="368423220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0456204C0AFC4D9747F40E3AD07D5D" ma:contentTypeVersion="19" ma:contentTypeDescription="Een nieuw document maken." ma:contentTypeScope="" ma:versionID="b5e57cbed29b99d7399a860fbcd976b0">
  <xsd:schema xmlns:xsd="http://www.w3.org/2001/XMLSchema" xmlns:xs="http://www.w3.org/2001/XMLSchema" xmlns:p="http://schemas.microsoft.com/office/2006/metadata/properties" xmlns:ns2="82b57bcc-a199-460e-9348-dd2c728b3ad8" xmlns:ns3="38ecdc7b-a6dc-4b79-b6cc-b889bec881e0" targetNamespace="http://schemas.microsoft.com/office/2006/metadata/properties" ma:root="true" ma:fieldsID="28edc2298410d76c74292e793443684c" ns2:_="" ns3:_="">
    <xsd:import namespace="82b57bcc-a199-460e-9348-dd2c728b3ad8"/>
    <xsd:import namespace="38ecdc7b-a6dc-4b79-b6cc-b889bec881e0"/>
    <xsd:element name="properties">
      <xsd:complexType>
        <xsd:sequence>
          <xsd:element name="documentManagement">
            <xsd:complexType>
              <xsd:all>
                <xsd:element ref="ns2:Informatie" minOccurs="0"/>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Location"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b57bcc-a199-460e-9348-dd2c728b3ad8" elementFormDefault="qualified">
    <xsd:import namespace="http://schemas.microsoft.com/office/2006/documentManagement/types"/>
    <xsd:import namespace="http://schemas.microsoft.com/office/infopath/2007/PartnerControls"/>
    <xsd:element name="Informatie" ma:index="8" nillable="true" ma:displayName="Informatie" ma:description="Informatie over de inhoud van de map&#10;" ma:internalName="Informatie">
      <xsd:simpleType>
        <xsd:restriction base="dms:Note">
          <xsd:maxLength value="255"/>
        </xsd:restriction>
      </xsd:simpleType>
    </xsd:element>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1c6a0e08-1576-455b-af28-552984f92f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ecdc7b-a6dc-4b79-b6cc-b889bec881e0"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24" nillable="true" ma:displayName="Taxonomy Catch All Column" ma:hidden="true" ma:list="{d33b3ee1-dee9-4ff8-964d-84e0152b8145}" ma:internalName="TaxCatchAll" ma:showField="CatchAllData" ma:web="38ecdc7b-a6dc-4b79-b6cc-b889bec881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8ecdc7b-a6dc-4b79-b6cc-b889bec881e0" xsi:nil="true"/>
    <lcf76f155ced4ddcb4097134ff3c332f xmlns="82b57bcc-a199-460e-9348-dd2c728b3ad8">
      <Terms xmlns="http://schemas.microsoft.com/office/infopath/2007/PartnerControls"/>
    </lcf76f155ced4ddcb4097134ff3c332f>
    <Informatie xmlns="82b57bcc-a199-460e-9348-dd2c728b3ad8" xsi:nil="true"/>
  </documentManagement>
</p:properties>
</file>

<file path=customXml/itemProps1.xml><?xml version="1.0" encoding="utf-8"?>
<ds:datastoreItem xmlns:ds="http://schemas.openxmlformats.org/officeDocument/2006/customXml" ds:itemID="{BB84FB9E-E01E-49D8-BA80-866813F03C6D}">
  <ds:schemaRefs>
    <ds:schemaRef ds:uri="http://schemas.microsoft.com/sharepoint/v3/contenttype/forms"/>
  </ds:schemaRefs>
</ds:datastoreItem>
</file>

<file path=customXml/itemProps2.xml><?xml version="1.0" encoding="utf-8"?>
<ds:datastoreItem xmlns:ds="http://schemas.openxmlformats.org/officeDocument/2006/customXml" ds:itemID="{43DBDE16-FAA8-4D89-868E-9D7DEC928FB7}"/>
</file>

<file path=customXml/itemProps3.xml><?xml version="1.0" encoding="utf-8"?>
<ds:datastoreItem xmlns:ds="http://schemas.openxmlformats.org/officeDocument/2006/customXml" ds:itemID="{D00EB7B9-C15C-4699-BA5F-12BA9E1FB594}">
  <ds:schemaRefs>
    <ds:schemaRef ds:uri="http://purl.org/dc/terms/"/>
    <ds:schemaRef ds:uri="dc101d34-6bce-4169-b98b-ed8a046864c7"/>
    <ds:schemaRef ds:uri="http://purl.org/dc/elements/1.1/"/>
    <ds:schemaRef ds:uri="http://schemas.microsoft.com/office/2006/documentManagement/types"/>
    <ds:schemaRef ds:uri="f48cc970-3f83-455a-9f6a-8494f060bf13"/>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docMetadata/LabelInfo.xml><?xml version="1.0" encoding="utf-8"?>
<clbl:labelList xmlns:clbl="http://schemas.microsoft.com/office/2020/mipLabelMetadata">
  <clbl:label id="{e36377b7-70c4-4493-a338-095918d327e9}" enabled="0" method="" siteId="{e36377b7-70c4-4493-a338-095918d327e9}" removed="1"/>
</clbl:labelList>
</file>

<file path=docProps/app.xml><?xml version="1.0" encoding="utf-8"?>
<Properties xmlns="http://schemas.openxmlformats.org/officeDocument/2006/extended-properties" xmlns:vt="http://schemas.openxmlformats.org/officeDocument/2006/docPropsVTypes">
  <TotalTime>22</TotalTime>
  <Words>974</Words>
  <Application>Microsoft Office PowerPoint</Application>
  <PresentationFormat>Breedbeeld</PresentationFormat>
  <Paragraphs>281</Paragraphs>
  <Slides>8</Slides>
  <Notes>3</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vt:i4>
      </vt:variant>
    </vt:vector>
  </HeadingPairs>
  <TitlesOfParts>
    <vt:vector size="14" baseType="lpstr">
      <vt:lpstr>Aptos</vt:lpstr>
      <vt:lpstr>Aptos Display</vt:lpstr>
      <vt:lpstr>Arial</vt:lpstr>
      <vt:lpstr>Calibri</vt:lpstr>
      <vt:lpstr>Verdana</vt:lpstr>
      <vt:lpstr>Kantoorthema</vt:lpstr>
      <vt:lpstr>Verschil Verbindt </vt:lpstr>
      <vt:lpstr>Winnie</vt:lpstr>
      <vt:lpstr>Winnie in de praktijk</vt:lpstr>
      <vt:lpstr>Winnie Vanuit het beroepsbeeld is Winnie ontwikkeld, een tool die uitnodigt tot dialoog en reflectie. Winnie representeert de leraar die zich altijd aan het ontwikkelen is. </vt:lpstr>
      <vt:lpstr>Instructie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Ilona Stoffers</dc:creator>
  <cp:lastModifiedBy>Suzan ter Riele</cp:lastModifiedBy>
  <cp:revision>3</cp:revision>
  <dcterms:created xsi:type="dcterms:W3CDTF">2024-12-17T10:53:00Z</dcterms:created>
  <dcterms:modified xsi:type="dcterms:W3CDTF">2025-03-25T11:43:13Z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0x010100520456204C0AFC4D9747F40E3AD07D5D</vt:lpwstr>
  </property>
  <property fmtid="{D5CDD505-2E9C-101B-9397-08002B2CF9AE}" pid="3" name="MediaServiceImageTags">
    <vt:lpwstr/>
  </property>
</Properties>
</file>